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8" r:id="rId1"/>
  </p:sldMasterIdLst>
  <p:sldIdLst>
    <p:sldId id="256" r:id="rId2"/>
    <p:sldId id="257" r:id="rId3"/>
    <p:sldId id="258" r:id="rId4"/>
    <p:sldId id="259" r:id="rId5"/>
    <p:sldId id="260" r:id="rId6"/>
    <p:sldId id="261" r:id="rId7"/>
    <p:sldId id="262" r:id="rId8"/>
    <p:sldId id="281" r:id="rId9"/>
    <p:sldId id="288" r:id="rId10"/>
    <p:sldId id="287" r:id="rId11"/>
    <p:sldId id="282" r:id="rId12"/>
    <p:sldId id="290" r:id="rId13"/>
    <p:sldId id="284" r:id="rId14"/>
    <p:sldId id="283" r:id="rId15"/>
    <p:sldId id="289" r:id="rId16"/>
    <p:sldId id="267" r:id="rId17"/>
    <p:sldId id="279" r:id="rId18"/>
    <p:sldId id="274" r:id="rId19"/>
    <p:sldId id="275" r:id="rId20"/>
    <p:sldId id="276" r:id="rId21"/>
    <p:sldId id="278" r:id="rId22"/>
    <p:sldId id="273" r:id="rId23"/>
    <p:sldId id="266" r:id="rId24"/>
    <p:sldId id="286" r:id="rId25"/>
  </p:sldIdLst>
  <p:sldSz cx="18288000" cy="10287000"/>
  <p:notesSz cx="6858000" cy="9144000"/>
  <p:embeddedFontLst>
    <p:embeddedFont>
      <p:font typeface="Garamond" panose="02020404030301010803" pitchFamily="18" charset="0"/>
      <p:regular r:id="rId26"/>
      <p:bold r:id="rId27"/>
      <p:italic r:id="rId28"/>
    </p:embeddedFont>
    <p:embeddedFont>
      <p:font typeface="Playfair Display" panose="00000500000000000000" pitchFamily="2" charset="0"/>
      <p:regular r:id="rId29"/>
      <p:bold r:id="rId30"/>
      <p:italic r:id="rId31"/>
      <p:boldItalic r:id="rId32"/>
    </p:embeddedFont>
    <p:embeddedFont>
      <p:font typeface="Playfair Display Bold" panose="00000800000000000000" charset="0"/>
      <p:regular r:id="rId33"/>
      <p:bold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1C6AAD-7DE7-47BB-BD75-0C626AE2AB68}" v="604" dt="2024-06-17T14:42:55.647"/>
    <p1510:client id="{7AF7681C-CAC1-4E75-A173-D96F968100B3}" v="531" dt="2024-06-17T17:42:53.5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8T07:09:32.865"/>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1,'0'13,"0"10,0 15,6 0,3 1,-1-7</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pPr/>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9586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2595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4957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4658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8900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0351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386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5730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4276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1953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6000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4442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6273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1837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27892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428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30156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8/28/2024</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9644109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028700" y="1025745"/>
            <a:ext cx="11894672" cy="2625057"/>
            <a:chOff x="0" y="0"/>
            <a:chExt cx="3132753" cy="691373"/>
          </a:xfrm>
          <a:solidFill>
            <a:schemeClr val="accent3">
              <a:lumMod val="60000"/>
              <a:lumOff val="40000"/>
            </a:schemeClr>
          </a:solidFill>
        </p:grpSpPr>
        <p:sp>
          <p:nvSpPr>
            <p:cNvPr id="5" name="Freeform 5"/>
            <p:cNvSpPr/>
            <p:nvPr/>
          </p:nvSpPr>
          <p:spPr>
            <a:xfrm>
              <a:off x="0" y="0"/>
              <a:ext cx="3132753" cy="691373"/>
            </a:xfrm>
            <a:custGeom>
              <a:avLst/>
              <a:gdLst/>
              <a:ahLst/>
              <a:cxnLst/>
              <a:rect l="l" t="t" r="r" b="b"/>
              <a:pathLst>
                <a:path w="3132753" h="691373">
                  <a:moveTo>
                    <a:pt x="33195" y="0"/>
                  </a:moveTo>
                  <a:lnTo>
                    <a:pt x="3099559" y="0"/>
                  </a:lnTo>
                  <a:cubicBezTo>
                    <a:pt x="3117891" y="0"/>
                    <a:pt x="3132753" y="14862"/>
                    <a:pt x="3132753" y="33195"/>
                  </a:cubicBezTo>
                  <a:lnTo>
                    <a:pt x="3132753" y="658178"/>
                  </a:lnTo>
                  <a:cubicBezTo>
                    <a:pt x="3132753" y="666982"/>
                    <a:pt x="3129256" y="675425"/>
                    <a:pt x="3123031" y="681651"/>
                  </a:cubicBezTo>
                  <a:cubicBezTo>
                    <a:pt x="3116805" y="687876"/>
                    <a:pt x="3108362" y="691373"/>
                    <a:pt x="3099559" y="691373"/>
                  </a:cubicBezTo>
                  <a:lnTo>
                    <a:pt x="33195" y="691373"/>
                  </a:lnTo>
                  <a:cubicBezTo>
                    <a:pt x="14862" y="691373"/>
                    <a:pt x="0" y="676511"/>
                    <a:pt x="0" y="658178"/>
                  </a:cubicBezTo>
                  <a:lnTo>
                    <a:pt x="0" y="33195"/>
                  </a:lnTo>
                  <a:cubicBezTo>
                    <a:pt x="0" y="24391"/>
                    <a:pt x="3497" y="15948"/>
                    <a:pt x="9722" y="9722"/>
                  </a:cubicBezTo>
                  <a:cubicBezTo>
                    <a:pt x="15948" y="3497"/>
                    <a:pt x="24391" y="0"/>
                    <a:pt x="33195" y="0"/>
                  </a:cubicBezTo>
                  <a:close/>
                </a:path>
              </a:pathLst>
            </a:custGeom>
            <a:grpFill/>
          </p:spPr>
        </p:sp>
        <p:sp>
          <p:nvSpPr>
            <p:cNvPr id="6" name="TextBox 6"/>
            <p:cNvSpPr txBox="1"/>
            <p:nvPr/>
          </p:nvSpPr>
          <p:spPr>
            <a:xfrm>
              <a:off x="0" y="-38100"/>
              <a:ext cx="3132753" cy="729473"/>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447803" y="1136989"/>
            <a:ext cx="10611619" cy="2205219"/>
          </a:xfrm>
          <a:prstGeom prst="rect">
            <a:avLst/>
          </a:prstGeom>
        </p:spPr>
        <p:txBody>
          <a:bodyPr lIns="0" tIns="0" rIns="0" bIns="0" rtlCol="0" anchor="t">
            <a:spAutoFit/>
          </a:bodyPr>
          <a:lstStyle/>
          <a:p>
            <a:pPr algn="ctr">
              <a:lnSpc>
                <a:spcPts val="9024"/>
              </a:lnSpc>
            </a:pPr>
            <a:r>
              <a:rPr lang="en-US" sz="6400" spc="644" dirty="0">
                <a:latin typeface="Playfair Display Bold"/>
              </a:rPr>
              <a:t>CLOUDSCAPE INSIGHTS</a:t>
            </a:r>
          </a:p>
        </p:txBody>
      </p:sp>
      <p:grpSp>
        <p:nvGrpSpPr>
          <p:cNvPr id="8" name="Group 8"/>
          <p:cNvGrpSpPr/>
          <p:nvPr/>
        </p:nvGrpSpPr>
        <p:grpSpPr>
          <a:xfrm>
            <a:off x="9144000" y="3680087"/>
            <a:ext cx="8115300" cy="5665650"/>
            <a:chOff x="0" y="0"/>
            <a:chExt cx="2137363" cy="1492188"/>
          </a:xfrm>
          <a:solidFill>
            <a:schemeClr val="accent3">
              <a:lumMod val="75000"/>
            </a:schemeClr>
          </a:solidFill>
        </p:grpSpPr>
        <p:sp>
          <p:nvSpPr>
            <p:cNvPr id="9" name="Freeform 9"/>
            <p:cNvSpPr/>
            <p:nvPr/>
          </p:nvSpPr>
          <p:spPr>
            <a:xfrm>
              <a:off x="0" y="0"/>
              <a:ext cx="2137363" cy="1428254"/>
            </a:xfrm>
            <a:custGeom>
              <a:avLst/>
              <a:gdLst/>
              <a:ahLst/>
              <a:cxnLst/>
              <a:rect l="l" t="t" r="r" b="b"/>
              <a:pathLst>
                <a:path w="2137363" h="1428254">
                  <a:moveTo>
                    <a:pt x="48654" y="0"/>
                  </a:moveTo>
                  <a:lnTo>
                    <a:pt x="2088710" y="0"/>
                  </a:lnTo>
                  <a:cubicBezTo>
                    <a:pt x="2115580" y="0"/>
                    <a:pt x="2137363" y="21783"/>
                    <a:pt x="2137363" y="48654"/>
                  </a:cubicBezTo>
                  <a:lnTo>
                    <a:pt x="2137363" y="1379600"/>
                  </a:lnTo>
                  <a:cubicBezTo>
                    <a:pt x="2137363" y="1406471"/>
                    <a:pt x="2115580" y="1428254"/>
                    <a:pt x="2088710" y="1428254"/>
                  </a:cubicBezTo>
                  <a:lnTo>
                    <a:pt x="48654" y="1428254"/>
                  </a:lnTo>
                  <a:cubicBezTo>
                    <a:pt x="21783" y="1428254"/>
                    <a:pt x="0" y="1406471"/>
                    <a:pt x="0" y="1379600"/>
                  </a:cubicBezTo>
                  <a:lnTo>
                    <a:pt x="0" y="48654"/>
                  </a:lnTo>
                  <a:cubicBezTo>
                    <a:pt x="0" y="21783"/>
                    <a:pt x="21783" y="0"/>
                    <a:pt x="48654" y="0"/>
                  </a:cubicBezTo>
                  <a:close/>
                </a:path>
              </a:pathLst>
            </a:custGeom>
            <a:grpFill/>
          </p:spPr>
        </p:sp>
        <p:sp>
          <p:nvSpPr>
            <p:cNvPr id="10" name="TextBox 10"/>
            <p:cNvSpPr txBox="1"/>
            <p:nvPr/>
          </p:nvSpPr>
          <p:spPr>
            <a:xfrm>
              <a:off x="0" y="25834"/>
              <a:ext cx="2137363" cy="1466354"/>
            </a:xfrm>
            <a:prstGeom prst="rect">
              <a:avLst/>
            </a:prstGeom>
            <a:grpFill/>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9388210" y="3910085"/>
            <a:ext cx="7626880" cy="4869090"/>
          </a:xfrm>
          <a:prstGeom prst="rect">
            <a:avLst/>
          </a:prstGeom>
        </p:spPr>
        <p:txBody>
          <a:bodyPr lIns="0" tIns="0" rIns="0" bIns="0" rtlCol="0" anchor="t">
            <a:spAutoFit/>
          </a:bodyPr>
          <a:lstStyle/>
          <a:p>
            <a:pPr algn="ctr">
              <a:lnSpc>
                <a:spcPts val="4787"/>
              </a:lnSpc>
            </a:pPr>
            <a:r>
              <a:rPr lang="en-US" sz="3400" spc="341" dirty="0">
                <a:solidFill>
                  <a:srgbClr val="FFFFFF"/>
                </a:solidFill>
                <a:latin typeface="Playfair Display Bold"/>
              </a:rPr>
              <a:t>BATCH NO : 12</a:t>
            </a:r>
          </a:p>
          <a:p>
            <a:pPr algn="ctr">
              <a:lnSpc>
                <a:spcPts val="4787"/>
              </a:lnSpc>
            </a:pPr>
            <a:r>
              <a:rPr lang="en-US" sz="3400" spc="341" dirty="0">
                <a:solidFill>
                  <a:srgbClr val="FFFFFF"/>
                </a:solidFill>
                <a:latin typeface="Playfair Display Bold"/>
              </a:rPr>
              <a:t> 21071A6918 G SAI RAJ</a:t>
            </a:r>
          </a:p>
          <a:p>
            <a:pPr algn="ctr">
              <a:lnSpc>
                <a:spcPts val="4787"/>
              </a:lnSpc>
            </a:pPr>
            <a:r>
              <a:rPr lang="en-US" sz="3400" spc="341" dirty="0">
                <a:solidFill>
                  <a:srgbClr val="FFFFFF"/>
                </a:solidFill>
                <a:latin typeface="Playfair Display Bold"/>
              </a:rPr>
              <a:t>21071A6932 K NIKHIL</a:t>
            </a:r>
          </a:p>
          <a:p>
            <a:pPr algn="ctr">
              <a:lnSpc>
                <a:spcPts val="4787"/>
              </a:lnSpc>
            </a:pPr>
            <a:r>
              <a:rPr lang="en-US" sz="3400" spc="341" dirty="0">
                <a:solidFill>
                  <a:srgbClr val="FFFFFF"/>
                </a:solidFill>
                <a:latin typeface="Playfair Display Bold"/>
              </a:rPr>
              <a:t>21071A6959   T YOGESH 22075A6904 M AKSHITH</a:t>
            </a:r>
          </a:p>
          <a:p>
            <a:pPr algn="ctr">
              <a:lnSpc>
                <a:spcPts val="4787"/>
              </a:lnSpc>
            </a:pPr>
            <a:endParaRPr lang="en-US" sz="3419" spc="341" dirty="0">
              <a:solidFill>
                <a:srgbClr val="FFFFFF"/>
              </a:solidFill>
              <a:latin typeface="Playfair Display Bold"/>
            </a:endParaRPr>
          </a:p>
          <a:p>
            <a:pPr algn="ctr">
              <a:lnSpc>
                <a:spcPts val="4787"/>
              </a:lnSpc>
            </a:pPr>
            <a:r>
              <a:rPr lang="en-US" sz="3400" spc="341" dirty="0">
                <a:solidFill>
                  <a:srgbClr val="FFFFFF"/>
                </a:solidFill>
                <a:latin typeface="Playfair Display Bold"/>
              </a:rPr>
              <a:t>DR.G.NAGARAJU (ASSISTANT PROFESSOR) CSE-AIML&amp;IOT </a:t>
            </a:r>
          </a:p>
        </p:txBody>
      </p:sp>
      <p:sp>
        <p:nvSpPr>
          <p:cNvPr id="2" name="AutoShape 4">
            <a:extLst>
              <a:ext uri="{FF2B5EF4-FFF2-40B4-BE49-F238E27FC236}">
                <a16:creationId xmlns:a16="http://schemas.microsoft.com/office/drawing/2014/main" id="{B2F7F8BE-83C8-0CCC-B1C2-A3A15243094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CFC4ACE2-E50E-B036-F2B0-AFCD9672E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03" y="3778174"/>
            <a:ext cx="7906392" cy="52267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48C11E-024F-E23B-4091-7778EA0CE226}"/>
              </a:ext>
            </a:extLst>
          </p:cNvPr>
          <p:cNvSpPr txBox="1"/>
          <p:nvPr/>
        </p:nvSpPr>
        <p:spPr>
          <a:xfrm>
            <a:off x="1210189" y="1800918"/>
            <a:ext cx="15122104" cy="101874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t>Non-Functional Requirements</a:t>
            </a:r>
          </a:p>
          <a:p>
            <a:pPr>
              <a:buFont typeface="+mj-lt"/>
              <a:buAutoNum type="arabicPeriod"/>
            </a:pPr>
            <a:r>
              <a:rPr lang="en-US" sz="3200" b="1" dirty="0"/>
              <a:t>Performance</a:t>
            </a:r>
            <a:endParaRPr lang="en-US" sz="3200" dirty="0"/>
          </a:p>
          <a:p>
            <a:pPr marL="742950" lvl="1" indent="-285750">
              <a:buFont typeface="+mj-lt"/>
              <a:buAutoNum type="arabicPeriod"/>
            </a:pPr>
            <a:r>
              <a:rPr lang="en-US" sz="3200" dirty="0"/>
              <a:t>The system should load map and satellite imagery within 5 seconds.</a:t>
            </a:r>
          </a:p>
          <a:p>
            <a:pPr marL="742950" lvl="1" indent="-285750">
              <a:buFont typeface="+mj-lt"/>
              <a:buAutoNum type="arabicPeriod"/>
            </a:pPr>
            <a:r>
              <a:rPr lang="en-US" sz="3200" dirty="0"/>
              <a:t>The system should handle high traffic without significant performance degradation.</a:t>
            </a:r>
          </a:p>
          <a:p>
            <a:pPr>
              <a:buFont typeface="+mj-lt"/>
              <a:buAutoNum type="arabicPeriod"/>
            </a:pPr>
            <a:r>
              <a:rPr lang="en-US" sz="3200" b="1" dirty="0"/>
              <a:t>Scalability</a:t>
            </a:r>
            <a:endParaRPr lang="en-US" sz="3200" dirty="0"/>
          </a:p>
          <a:p>
            <a:pPr marL="742950" lvl="1" indent="-285750">
              <a:buFont typeface="+mj-lt"/>
              <a:buAutoNum type="arabicPeriod"/>
            </a:pPr>
            <a:r>
              <a:rPr lang="en-US" sz="3200" dirty="0"/>
              <a:t>The system should be able to scale to accommodate a growing number of users and increased data volume.</a:t>
            </a:r>
          </a:p>
          <a:p>
            <a:pPr marL="742950" lvl="1" indent="-285750">
              <a:buFont typeface="+mj-lt"/>
              <a:buAutoNum type="arabicPeriod"/>
            </a:pPr>
            <a:r>
              <a:rPr lang="en-US" sz="3200" dirty="0"/>
              <a:t>It should support horizontal and vertical scaling as needed.</a:t>
            </a:r>
          </a:p>
          <a:p>
            <a:pPr>
              <a:buFont typeface="+mj-lt"/>
              <a:buAutoNum type="arabicPeriod"/>
            </a:pPr>
            <a:r>
              <a:rPr lang="en-US" sz="3200" b="1" dirty="0"/>
              <a:t>Reliability and Availability</a:t>
            </a:r>
            <a:endParaRPr lang="en-US" sz="3200" dirty="0"/>
          </a:p>
          <a:p>
            <a:pPr marL="742950" lvl="1" indent="-285750">
              <a:buFont typeface="+mj-lt"/>
              <a:buAutoNum type="arabicPeriod"/>
            </a:pPr>
            <a:r>
              <a:rPr lang="en-US" sz="3200" dirty="0"/>
              <a:t>The system should be available 99.9% of the time.</a:t>
            </a:r>
          </a:p>
          <a:p>
            <a:pPr marL="742950" lvl="1" indent="-285750">
              <a:buFont typeface="+mj-lt"/>
              <a:buAutoNum type="arabicPeriod"/>
            </a:pPr>
            <a:r>
              <a:rPr lang="en-US" sz="3200" dirty="0"/>
              <a:t>The system should have failover mechanisms to ensure continuous availability.</a:t>
            </a:r>
          </a:p>
          <a:p>
            <a:pPr>
              <a:buFont typeface="+mj-lt"/>
              <a:buAutoNum type="arabicPeriod"/>
            </a:pPr>
            <a:r>
              <a:rPr lang="en-US" sz="3200" b="1" dirty="0"/>
              <a:t>Usability</a:t>
            </a:r>
            <a:endParaRPr lang="en-US" sz="3200" dirty="0"/>
          </a:p>
          <a:p>
            <a:pPr marL="742950" lvl="1" indent="-285750">
              <a:buFont typeface="+mj-lt"/>
              <a:buAutoNum type="arabicPeriod"/>
            </a:pPr>
            <a:r>
              <a:rPr lang="en-US" sz="3200" dirty="0"/>
              <a:t>The interface should be intuitive and easy to use for both novice and experienced users.</a:t>
            </a:r>
          </a:p>
          <a:p>
            <a:pPr marL="742950" lvl="1" indent="-285750">
              <a:buFont typeface="+mj-lt"/>
              <a:buAutoNum type="arabicPeriod"/>
            </a:pPr>
            <a:r>
              <a:rPr lang="en-US" sz="3200" dirty="0"/>
              <a:t>The system should provide clear instructions and feedback to the users.</a:t>
            </a:r>
          </a:p>
          <a:p>
            <a:pPr marL="285750" indent="-285750">
              <a:buFont typeface="Arial"/>
              <a:buChar char="•"/>
            </a:pPr>
            <a:endParaRPr lang="en-US" sz="3200" dirty="0">
              <a:ea typeface="+mn-lt"/>
              <a:cs typeface="+mn-lt"/>
            </a:endParaRPr>
          </a:p>
          <a:p>
            <a:pPr marL="457200"/>
            <a:endParaRPr lang="en-US" sz="3200" dirty="0">
              <a:ea typeface="Calibri"/>
              <a:cs typeface="Calibri"/>
            </a:endParaRPr>
          </a:p>
          <a:p>
            <a:pPr lvl="1"/>
            <a:endParaRPr lang="en-US" sz="3200" dirty="0">
              <a:solidFill>
                <a:srgbClr val="000000"/>
              </a:solidFill>
              <a:latin typeface="Calibri"/>
              <a:ea typeface="Calibri"/>
              <a:cs typeface="Calibri"/>
            </a:endParaRPr>
          </a:p>
          <a:p>
            <a:endParaRPr lang="en-US" sz="3200" dirty="0">
              <a:solidFill>
                <a:srgbClr val="374151"/>
              </a:solidFill>
              <a:latin typeface="Times New Roman"/>
              <a:ea typeface="Calibri"/>
              <a:cs typeface="Calibri"/>
            </a:endParaRPr>
          </a:p>
          <a:p>
            <a:pPr marL="285750" indent="-285750">
              <a:buFont typeface="Arial"/>
              <a:buChar char="•"/>
            </a:pPr>
            <a:endParaRPr lang="en-US" sz="3200" dirty="0">
              <a:solidFill>
                <a:srgbClr val="374151"/>
              </a:solidFill>
              <a:latin typeface="Times New Roman"/>
              <a:ea typeface="Calibri"/>
              <a:cs typeface="Calibri"/>
            </a:endParaRPr>
          </a:p>
          <a:p>
            <a:endParaRPr lang="en-US" sz="3200" dirty="0">
              <a:latin typeface="Times New Roman"/>
              <a:ea typeface="Calibri"/>
              <a:cs typeface="Calibri"/>
            </a:endParaRPr>
          </a:p>
        </p:txBody>
      </p:sp>
    </p:spTree>
    <p:extLst>
      <p:ext uri="{BB962C8B-B14F-4D97-AF65-F5344CB8AC3E}">
        <p14:creationId xmlns:p14="http://schemas.microsoft.com/office/powerpoint/2010/main" val="3773294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3647-D29F-9F20-40D8-868C92F22611}"/>
              </a:ext>
            </a:extLst>
          </p:cNvPr>
          <p:cNvSpPr>
            <a:spLocks noGrp="1"/>
          </p:cNvSpPr>
          <p:nvPr>
            <p:ph type="title"/>
          </p:nvPr>
        </p:nvSpPr>
        <p:spPr/>
        <p:txBody>
          <a:bodyPr/>
          <a:lstStyle/>
          <a:p>
            <a:r>
              <a:rPr lang="en-IN" dirty="0"/>
              <a:t>System Architecture :</a:t>
            </a:r>
          </a:p>
        </p:txBody>
      </p:sp>
      <p:sp>
        <p:nvSpPr>
          <p:cNvPr id="4" name="AutoShape 6" descr="Lung Cancer Detection using Convolutional Neural Network (CNN) -  GeeksforGeeks">
            <a:extLst>
              <a:ext uri="{FF2B5EF4-FFF2-40B4-BE49-F238E27FC236}">
                <a16:creationId xmlns:a16="http://schemas.microsoft.com/office/drawing/2014/main" id="{AF3507A6-A155-C736-34BC-6605736FB0B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A9F716E5-E7C1-A615-682F-EE0632157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075" y="1961012"/>
            <a:ext cx="11754650" cy="6060175"/>
          </a:xfrm>
          <a:prstGeom prst="rect">
            <a:avLst/>
          </a:prstGeom>
        </p:spPr>
      </p:pic>
      <p:sp>
        <p:nvSpPr>
          <p:cNvPr id="7" name="TextBox 6">
            <a:extLst>
              <a:ext uri="{FF2B5EF4-FFF2-40B4-BE49-F238E27FC236}">
                <a16:creationId xmlns:a16="http://schemas.microsoft.com/office/drawing/2014/main" id="{63487759-EA58-4CC4-83EC-7D612837C8A6}"/>
              </a:ext>
            </a:extLst>
          </p:cNvPr>
          <p:cNvSpPr txBox="1"/>
          <p:nvPr/>
        </p:nvSpPr>
        <p:spPr>
          <a:xfrm>
            <a:off x="4502779" y="945349"/>
            <a:ext cx="9587241" cy="1015663"/>
          </a:xfrm>
          <a:prstGeom prst="rect">
            <a:avLst/>
          </a:prstGeom>
          <a:noFill/>
        </p:spPr>
        <p:txBody>
          <a:bodyPr wrap="square" rtlCol="0">
            <a:spAutoFit/>
          </a:bodyPr>
          <a:lstStyle/>
          <a:p>
            <a:r>
              <a:rPr lang="en-IN" sz="6000" dirty="0"/>
              <a:t>SYSTEM ARCHITECTURE</a:t>
            </a:r>
          </a:p>
        </p:txBody>
      </p:sp>
      <p:pic>
        <p:nvPicPr>
          <p:cNvPr id="2050" name="Picture 2" descr="database Vector Icons free download in SVG, PNG Format">
            <a:extLst>
              <a:ext uri="{FF2B5EF4-FFF2-40B4-BE49-F238E27FC236}">
                <a16:creationId xmlns:a16="http://schemas.microsoft.com/office/drawing/2014/main" id="{F51F0984-98C5-BF92-73DF-3A9C4CF32C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63920" y="3933946"/>
            <a:ext cx="1361954" cy="13619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C71308F-A9D3-A03B-69C8-EDDD8ED52B99}"/>
              </a:ext>
            </a:extLst>
          </p:cNvPr>
          <p:cNvCxnSpPr>
            <a:stCxn id="2050" idx="1"/>
          </p:cNvCxnSpPr>
          <p:nvPr/>
        </p:nvCxnSpPr>
        <p:spPr>
          <a:xfrm flipH="1">
            <a:off x="14868925" y="4614923"/>
            <a:ext cx="794995" cy="1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17966A4-20A9-11AB-C90D-F8F1BE32277D}"/>
              </a:ext>
            </a:extLst>
          </p:cNvPr>
          <p:cNvSpPr txBox="1"/>
          <p:nvPr/>
        </p:nvSpPr>
        <p:spPr>
          <a:xfrm>
            <a:off x="15914947" y="5431514"/>
            <a:ext cx="1469499" cy="369332"/>
          </a:xfrm>
          <a:prstGeom prst="rect">
            <a:avLst/>
          </a:prstGeom>
          <a:noFill/>
        </p:spPr>
        <p:txBody>
          <a:bodyPr wrap="square" rtlCol="0">
            <a:spAutoFit/>
          </a:bodyPr>
          <a:lstStyle/>
          <a:p>
            <a:r>
              <a:rPr lang="en-IN" dirty="0">
                <a:solidFill>
                  <a:schemeClr val="accent2">
                    <a:lumMod val="50000"/>
                  </a:schemeClr>
                </a:solidFill>
              </a:rPr>
              <a:t>Dataset</a:t>
            </a:r>
          </a:p>
        </p:txBody>
      </p:sp>
      <p:sp>
        <p:nvSpPr>
          <p:cNvPr id="11" name="Rectangle 10">
            <a:extLst>
              <a:ext uri="{FF2B5EF4-FFF2-40B4-BE49-F238E27FC236}">
                <a16:creationId xmlns:a16="http://schemas.microsoft.com/office/drawing/2014/main" id="{9090FB40-4E1F-D6AF-C9A5-516B1D593876}"/>
              </a:ext>
            </a:extLst>
          </p:cNvPr>
          <p:cNvSpPr/>
          <p:nvPr/>
        </p:nvSpPr>
        <p:spPr>
          <a:xfrm>
            <a:off x="7407797" y="4178461"/>
            <a:ext cx="3483980" cy="3570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5262CD20-830B-864D-674E-E016CFACF4AC}"/>
              </a:ext>
            </a:extLst>
          </p:cNvPr>
          <p:cNvSpPr/>
          <p:nvPr/>
        </p:nvSpPr>
        <p:spPr>
          <a:xfrm>
            <a:off x="3419075" y="4178461"/>
            <a:ext cx="3483980" cy="3570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E4EDEB8-9948-77EC-B3D8-C815879E3D0E}"/>
              </a:ext>
            </a:extLst>
          </p:cNvPr>
          <p:cNvSpPr/>
          <p:nvPr/>
        </p:nvSpPr>
        <p:spPr>
          <a:xfrm>
            <a:off x="1261641" y="4815068"/>
            <a:ext cx="1652692" cy="19558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solidFill>
                  <a:srgbClr val="007635"/>
                </a:solidFill>
              </a:rPr>
              <a:t>Classification:</a:t>
            </a:r>
          </a:p>
          <a:p>
            <a:pPr algn="ctr"/>
            <a:r>
              <a:rPr lang="en-IN" b="1" dirty="0">
                <a:solidFill>
                  <a:srgbClr val="007635"/>
                </a:solidFill>
              </a:rPr>
              <a:t>1.Fish</a:t>
            </a:r>
          </a:p>
          <a:p>
            <a:pPr algn="ctr"/>
            <a:r>
              <a:rPr lang="en-IN" b="1" dirty="0">
                <a:solidFill>
                  <a:srgbClr val="007635"/>
                </a:solidFill>
              </a:rPr>
              <a:t>2.Gravel</a:t>
            </a:r>
          </a:p>
          <a:p>
            <a:pPr algn="ctr"/>
            <a:r>
              <a:rPr lang="en-IN" b="1" dirty="0">
                <a:solidFill>
                  <a:srgbClr val="007635"/>
                </a:solidFill>
              </a:rPr>
              <a:t>3.Sugar</a:t>
            </a:r>
          </a:p>
          <a:p>
            <a:pPr algn="ctr"/>
            <a:r>
              <a:rPr lang="en-IN" b="1" dirty="0">
                <a:solidFill>
                  <a:srgbClr val="007635"/>
                </a:solidFill>
              </a:rPr>
              <a:t>4.Flower</a:t>
            </a:r>
          </a:p>
        </p:txBody>
      </p:sp>
      <p:cxnSp>
        <p:nvCxnSpPr>
          <p:cNvPr id="15" name="Straight Arrow Connector 14">
            <a:extLst>
              <a:ext uri="{FF2B5EF4-FFF2-40B4-BE49-F238E27FC236}">
                <a16:creationId xmlns:a16="http://schemas.microsoft.com/office/drawing/2014/main" id="{A68D3EB6-39DD-39D5-AB37-D1D8BA147E08}"/>
              </a:ext>
            </a:extLst>
          </p:cNvPr>
          <p:cNvCxnSpPr/>
          <p:nvPr/>
        </p:nvCxnSpPr>
        <p:spPr>
          <a:xfrm flipH="1">
            <a:off x="2914333" y="5972537"/>
            <a:ext cx="5047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888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87E5-6807-81B7-9D6D-184645684062}"/>
              </a:ext>
            </a:extLst>
          </p:cNvPr>
          <p:cNvSpPr>
            <a:spLocks noGrp="1"/>
          </p:cNvSpPr>
          <p:nvPr>
            <p:ph type="title"/>
          </p:nvPr>
        </p:nvSpPr>
        <p:spPr>
          <a:xfrm>
            <a:off x="2254538" y="545152"/>
            <a:ext cx="14401794" cy="1955801"/>
          </a:xfrm>
        </p:spPr>
        <p:txBody>
          <a:bodyPr/>
          <a:lstStyle/>
          <a:p>
            <a:r>
              <a:rPr lang="en-IN" dirty="0"/>
              <a:t>Use-Case Diagram:</a:t>
            </a:r>
          </a:p>
        </p:txBody>
      </p:sp>
      <p:pic>
        <p:nvPicPr>
          <p:cNvPr id="3" name="Picture 2" descr="A diagram of a process&#10;&#10;Description automatically generated">
            <a:extLst>
              <a:ext uri="{FF2B5EF4-FFF2-40B4-BE49-F238E27FC236}">
                <a16:creationId xmlns:a16="http://schemas.microsoft.com/office/drawing/2014/main" id="{A84E9B0D-53AE-6021-932D-45CDD37A0679}"/>
              </a:ext>
            </a:extLst>
          </p:cNvPr>
          <p:cNvPicPr>
            <a:picLocks noChangeAspect="1"/>
          </p:cNvPicPr>
          <p:nvPr/>
        </p:nvPicPr>
        <p:blipFill>
          <a:blip r:embed="rId2"/>
          <a:stretch>
            <a:fillRect/>
          </a:stretch>
        </p:blipFill>
        <p:spPr>
          <a:xfrm>
            <a:off x="4744494" y="2131439"/>
            <a:ext cx="10349930" cy="7244950"/>
          </a:xfrm>
          <a:prstGeom prst="rect">
            <a:avLst/>
          </a:prstGeom>
          <a:ln>
            <a:noFill/>
          </a:ln>
        </p:spPr>
      </p:pic>
    </p:spTree>
    <p:extLst>
      <p:ext uri="{BB962C8B-B14F-4D97-AF65-F5344CB8AC3E}">
        <p14:creationId xmlns:p14="http://schemas.microsoft.com/office/powerpoint/2010/main" val="3394473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AE27-ACB9-48DA-6DDC-0C25B45E1FFB}"/>
              </a:ext>
            </a:extLst>
          </p:cNvPr>
          <p:cNvSpPr>
            <a:spLocks noGrp="1"/>
          </p:cNvSpPr>
          <p:nvPr>
            <p:ph type="title"/>
          </p:nvPr>
        </p:nvSpPr>
        <p:spPr>
          <a:xfrm>
            <a:off x="1943103" y="987819"/>
            <a:ext cx="14401794" cy="1955801"/>
          </a:xfrm>
        </p:spPr>
        <p:txBody>
          <a:bodyPr/>
          <a:lstStyle/>
          <a:p>
            <a:r>
              <a:rPr lang="en-IN" dirty="0"/>
              <a:t>Component Design:</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DFE4F70-F2D2-3104-1AFB-5534425C199E}"/>
                  </a:ext>
                </a:extLst>
              </p14:cNvPr>
              <p14:cNvContentPartPr/>
              <p14:nvPr/>
            </p14:nvContentPartPr>
            <p14:xfrm>
              <a:off x="-559666" y="2402011"/>
              <a:ext cx="8640" cy="66240"/>
            </p14:xfrm>
          </p:contentPart>
        </mc:Choice>
        <mc:Fallback xmlns="">
          <p:pic>
            <p:nvPicPr>
              <p:cNvPr id="7" name="Ink 6">
                <a:extLst>
                  <a:ext uri="{FF2B5EF4-FFF2-40B4-BE49-F238E27FC236}">
                    <a16:creationId xmlns:a16="http://schemas.microsoft.com/office/drawing/2014/main" id="{2DFE4F70-F2D2-3104-1AFB-5534425C199E}"/>
                  </a:ext>
                </a:extLst>
              </p:cNvPr>
              <p:cNvPicPr/>
              <p:nvPr/>
            </p:nvPicPr>
            <p:blipFill>
              <a:blip r:embed="rId4"/>
              <a:stretch>
                <a:fillRect/>
              </a:stretch>
            </p:blipFill>
            <p:spPr>
              <a:xfrm>
                <a:off x="-613666" y="2294371"/>
                <a:ext cx="116280" cy="281880"/>
              </a:xfrm>
              <a:prstGeom prst="rect">
                <a:avLst/>
              </a:prstGeom>
            </p:spPr>
          </p:pic>
        </mc:Fallback>
      </mc:AlternateContent>
      <p:sp>
        <p:nvSpPr>
          <p:cNvPr id="8" name="Rectangle 7">
            <a:extLst>
              <a:ext uri="{FF2B5EF4-FFF2-40B4-BE49-F238E27FC236}">
                <a16:creationId xmlns:a16="http://schemas.microsoft.com/office/drawing/2014/main" id="{DE5D2E34-340D-BF7C-C338-E7D7FCA2D8D2}"/>
              </a:ext>
            </a:extLst>
          </p:cNvPr>
          <p:cNvSpPr/>
          <p:nvPr/>
        </p:nvSpPr>
        <p:spPr>
          <a:xfrm>
            <a:off x="3780430" y="3193576"/>
            <a:ext cx="2893325" cy="3138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CE334374-4543-85ED-FB12-3D6AFDDF9B5F}"/>
              </a:ext>
            </a:extLst>
          </p:cNvPr>
          <p:cNvSpPr/>
          <p:nvPr/>
        </p:nvSpPr>
        <p:spPr>
          <a:xfrm>
            <a:off x="7233314" y="3875962"/>
            <a:ext cx="1255594" cy="30025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 name="Picture 2" descr="A diagram of a machine learning model&#10;&#10;Description automatically generated">
            <a:extLst>
              <a:ext uri="{FF2B5EF4-FFF2-40B4-BE49-F238E27FC236}">
                <a16:creationId xmlns:a16="http://schemas.microsoft.com/office/drawing/2014/main" id="{C8F8679C-58A2-B572-D9E1-198060D08D55}"/>
              </a:ext>
            </a:extLst>
          </p:cNvPr>
          <p:cNvPicPr>
            <a:picLocks noChangeAspect="1"/>
          </p:cNvPicPr>
          <p:nvPr/>
        </p:nvPicPr>
        <p:blipFill>
          <a:blip r:embed="rId5"/>
          <a:stretch>
            <a:fillRect/>
          </a:stretch>
        </p:blipFill>
        <p:spPr>
          <a:xfrm>
            <a:off x="4367074" y="2943620"/>
            <a:ext cx="9198800" cy="5897240"/>
          </a:xfrm>
          <a:prstGeom prst="rect">
            <a:avLst/>
          </a:prstGeom>
        </p:spPr>
      </p:pic>
    </p:spTree>
    <p:extLst>
      <p:ext uri="{BB962C8B-B14F-4D97-AF65-F5344CB8AC3E}">
        <p14:creationId xmlns:p14="http://schemas.microsoft.com/office/powerpoint/2010/main" val="120094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44AC-3A72-CE49-0812-442363044DD0}"/>
              </a:ext>
            </a:extLst>
          </p:cNvPr>
          <p:cNvSpPr>
            <a:spLocks noGrp="1"/>
          </p:cNvSpPr>
          <p:nvPr>
            <p:ph type="title"/>
          </p:nvPr>
        </p:nvSpPr>
        <p:spPr>
          <a:xfrm>
            <a:off x="1943103" y="904146"/>
            <a:ext cx="14401794" cy="1955801"/>
          </a:xfrm>
        </p:spPr>
        <p:txBody>
          <a:bodyPr/>
          <a:lstStyle/>
          <a:p>
            <a:r>
              <a:rPr lang="en-IN" dirty="0"/>
              <a:t>Database Design:</a:t>
            </a:r>
          </a:p>
        </p:txBody>
      </p:sp>
      <p:pic>
        <p:nvPicPr>
          <p:cNvPr id="4" name="Picture 3">
            <a:extLst>
              <a:ext uri="{FF2B5EF4-FFF2-40B4-BE49-F238E27FC236}">
                <a16:creationId xmlns:a16="http://schemas.microsoft.com/office/drawing/2014/main" id="{F101678A-3843-21EA-203D-E52F6B216FF3}"/>
              </a:ext>
            </a:extLst>
          </p:cNvPr>
          <p:cNvPicPr>
            <a:picLocks noChangeAspect="1"/>
          </p:cNvPicPr>
          <p:nvPr/>
        </p:nvPicPr>
        <p:blipFill>
          <a:blip r:embed="rId2"/>
          <a:stretch>
            <a:fillRect/>
          </a:stretch>
        </p:blipFill>
        <p:spPr>
          <a:xfrm>
            <a:off x="2158144" y="4639380"/>
            <a:ext cx="13768793" cy="3261453"/>
          </a:xfrm>
          <a:prstGeom prst="rect">
            <a:avLst/>
          </a:prstGeom>
        </p:spPr>
      </p:pic>
      <p:sp>
        <p:nvSpPr>
          <p:cNvPr id="5" name="TextBox 4">
            <a:extLst>
              <a:ext uri="{FF2B5EF4-FFF2-40B4-BE49-F238E27FC236}">
                <a16:creationId xmlns:a16="http://schemas.microsoft.com/office/drawing/2014/main" id="{C49292A0-6F94-BAD9-1916-74492CFC7880}"/>
              </a:ext>
            </a:extLst>
          </p:cNvPr>
          <p:cNvSpPr txBox="1"/>
          <p:nvPr/>
        </p:nvSpPr>
        <p:spPr>
          <a:xfrm>
            <a:off x="2158144" y="3789791"/>
            <a:ext cx="8366077" cy="584775"/>
          </a:xfrm>
          <a:prstGeom prst="rect">
            <a:avLst/>
          </a:prstGeom>
          <a:noFill/>
        </p:spPr>
        <p:txBody>
          <a:bodyPr wrap="square" rtlCol="0">
            <a:spAutoFit/>
          </a:bodyPr>
          <a:lstStyle/>
          <a:p>
            <a:r>
              <a:rPr lang="en-IN" sz="3200" b="1" dirty="0"/>
              <a:t>Primary Key: </a:t>
            </a:r>
            <a:r>
              <a:rPr lang="en-IN" sz="3200" b="1" dirty="0" err="1"/>
              <a:t>ImageId</a:t>
            </a:r>
            <a:endParaRPr lang="en-IN" sz="3200" b="1" dirty="0"/>
          </a:p>
        </p:txBody>
      </p:sp>
      <p:sp>
        <p:nvSpPr>
          <p:cNvPr id="6" name="TextBox 5">
            <a:extLst>
              <a:ext uri="{FF2B5EF4-FFF2-40B4-BE49-F238E27FC236}">
                <a16:creationId xmlns:a16="http://schemas.microsoft.com/office/drawing/2014/main" id="{A0F49345-A42A-CD83-6AC0-CE7129D7A632}"/>
              </a:ext>
            </a:extLst>
          </p:cNvPr>
          <p:cNvSpPr txBox="1"/>
          <p:nvPr/>
        </p:nvSpPr>
        <p:spPr>
          <a:xfrm>
            <a:off x="2158144" y="2970926"/>
            <a:ext cx="8855599" cy="707886"/>
          </a:xfrm>
          <a:prstGeom prst="rect">
            <a:avLst/>
          </a:prstGeom>
          <a:noFill/>
        </p:spPr>
        <p:txBody>
          <a:bodyPr wrap="square" rtlCol="0">
            <a:spAutoFit/>
          </a:bodyPr>
          <a:lstStyle/>
          <a:p>
            <a:r>
              <a:rPr lang="en-IN" sz="4000" b="1" dirty="0"/>
              <a:t>Kaggle Understanding Clouds </a:t>
            </a:r>
            <a:r>
              <a:rPr lang="en-IN" sz="4000" b="1" dirty="0" err="1"/>
              <a:t>DataSet</a:t>
            </a:r>
            <a:endParaRPr lang="en-IN" sz="4000" b="1" dirty="0"/>
          </a:p>
        </p:txBody>
      </p:sp>
    </p:spTree>
    <p:extLst>
      <p:ext uri="{BB962C8B-B14F-4D97-AF65-F5344CB8AC3E}">
        <p14:creationId xmlns:p14="http://schemas.microsoft.com/office/powerpoint/2010/main" val="2717123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73EC7D9-5400-413F-51C4-74AD324F2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5533" y="4818369"/>
            <a:ext cx="6235464" cy="41674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EAC968A-146B-786D-8DEC-EB842F598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435" y="4818369"/>
            <a:ext cx="6399944" cy="4124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816174-FA1B-EA19-E2DE-8D9A82518381}"/>
              </a:ext>
            </a:extLst>
          </p:cNvPr>
          <p:cNvSpPr txBox="1"/>
          <p:nvPr/>
        </p:nvSpPr>
        <p:spPr>
          <a:xfrm>
            <a:off x="2715904" y="1951630"/>
            <a:ext cx="7629098" cy="1077218"/>
          </a:xfrm>
          <a:prstGeom prst="rect">
            <a:avLst/>
          </a:prstGeom>
          <a:noFill/>
        </p:spPr>
        <p:txBody>
          <a:bodyPr wrap="square" rtlCol="0">
            <a:spAutoFit/>
          </a:bodyPr>
          <a:lstStyle/>
          <a:p>
            <a:r>
              <a:rPr lang="en-IN" sz="3200" b="1" dirty="0"/>
              <a:t>No. of Images:  14792</a:t>
            </a:r>
          </a:p>
          <a:p>
            <a:r>
              <a:rPr lang="en-IN" sz="3200" b="1" dirty="0"/>
              <a:t>No. of Classes: 4</a:t>
            </a:r>
          </a:p>
        </p:txBody>
      </p:sp>
      <p:pic>
        <p:nvPicPr>
          <p:cNvPr id="1034" name="Picture 10" descr="Sentinel-2 cloudless | EOX">
            <a:extLst>
              <a:ext uri="{FF2B5EF4-FFF2-40B4-BE49-F238E27FC236}">
                <a16:creationId xmlns:a16="http://schemas.microsoft.com/office/drawing/2014/main" id="{79E28B95-8ED3-7DBE-C7DC-E07FE10FA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8009" y="1105934"/>
            <a:ext cx="5024087" cy="3327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38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8BD90E-1A47-4037-66C0-B82DD0633145}"/>
              </a:ext>
            </a:extLst>
          </p:cNvPr>
          <p:cNvSpPr txBox="1"/>
          <p:nvPr/>
        </p:nvSpPr>
        <p:spPr>
          <a:xfrm>
            <a:off x="955912" y="916180"/>
            <a:ext cx="60377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latin typeface="Times New Roman"/>
                <a:cs typeface="Times New Roman"/>
              </a:rPr>
              <a:t>Output:</a:t>
            </a:r>
          </a:p>
        </p:txBody>
      </p:sp>
      <p:sp>
        <p:nvSpPr>
          <p:cNvPr id="3" name="TextBox 2">
            <a:extLst>
              <a:ext uri="{FF2B5EF4-FFF2-40B4-BE49-F238E27FC236}">
                <a16:creationId xmlns:a16="http://schemas.microsoft.com/office/drawing/2014/main" id="{42450462-5F09-D24C-1D29-CB2A324662FC}"/>
              </a:ext>
            </a:extLst>
          </p:cNvPr>
          <p:cNvSpPr txBox="1"/>
          <p:nvPr/>
        </p:nvSpPr>
        <p:spPr>
          <a:xfrm>
            <a:off x="955912" y="2091017"/>
            <a:ext cx="46257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151515"/>
                </a:solidFill>
                <a:latin typeface="Times New Roman"/>
                <a:cs typeface="Times New Roman"/>
              </a:rPr>
              <a:t>Number of Unique Clouds:</a:t>
            </a:r>
            <a:r>
              <a:rPr lang="en-US" sz="2800" dirty="0">
                <a:solidFill>
                  <a:srgbClr val="151515"/>
                </a:solidFill>
                <a:latin typeface="Times New Roman"/>
                <a:cs typeface="Times New Roman"/>
              </a:rPr>
              <a:t> 4</a:t>
            </a:r>
            <a:endParaRPr lang="en-US" sz="2800" dirty="0">
              <a:latin typeface="Times New Roman"/>
              <a:cs typeface="Times New Roman"/>
            </a:endParaRPr>
          </a:p>
        </p:txBody>
      </p:sp>
      <p:sp>
        <p:nvSpPr>
          <p:cNvPr id="4" name="TextBox 3">
            <a:extLst>
              <a:ext uri="{FF2B5EF4-FFF2-40B4-BE49-F238E27FC236}">
                <a16:creationId xmlns:a16="http://schemas.microsoft.com/office/drawing/2014/main" id="{7B4F05B8-9DAC-1FDD-7E6A-A93779260ECF}"/>
              </a:ext>
            </a:extLst>
          </p:cNvPr>
          <p:cNvSpPr txBox="1"/>
          <p:nvPr/>
        </p:nvSpPr>
        <p:spPr>
          <a:xfrm>
            <a:off x="1645224" y="2932623"/>
            <a:ext cx="146998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151515"/>
                </a:solidFill>
                <a:latin typeface="Times New Roman"/>
                <a:cs typeface="Times New Roman"/>
              </a:rPr>
              <a:t>FISH,GRAVEL,SAND,SUGAR</a:t>
            </a:r>
          </a:p>
        </p:txBody>
      </p:sp>
      <p:pic>
        <p:nvPicPr>
          <p:cNvPr id="1026" name="Picture 2">
            <a:extLst>
              <a:ext uri="{FF2B5EF4-FFF2-40B4-BE49-F238E27FC236}">
                <a16:creationId xmlns:a16="http://schemas.microsoft.com/office/drawing/2014/main" id="{163A1B5E-CE78-74B7-9C94-4F90DEDF7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6794" y="3615017"/>
            <a:ext cx="12601149" cy="5623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305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48C11E-024F-E23B-4091-7778EA0CE226}"/>
              </a:ext>
            </a:extLst>
          </p:cNvPr>
          <p:cNvSpPr txBox="1"/>
          <p:nvPr/>
        </p:nvSpPr>
        <p:spPr>
          <a:xfrm>
            <a:off x="1692322" y="1023582"/>
            <a:ext cx="14383522" cy="10956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ea typeface="+mn-lt"/>
                <a:cs typeface="+mn-lt"/>
              </a:rPr>
              <a:t>Deployment and Integration:</a:t>
            </a:r>
            <a:endParaRPr lang="en-US" sz="5400" dirty="0">
              <a:ea typeface="+mn-lt"/>
              <a:cs typeface="+mn-lt"/>
            </a:endParaRPr>
          </a:p>
          <a:p>
            <a:pPr marL="742950" lvl="1" indent="-285750">
              <a:buFont typeface="Arial,Sans-Serif"/>
              <a:buChar char="•"/>
            </a:pPr>
            <a:r>
              <a:rPr lang="en-US" sz="3200" b="1" dirty="0">
                <a:ea typeface="+mn-lt"/>
                <a:cs typeface="+mn-lt"/>
              </a:rPr>
              <a:t>Deployment:</a:t>
            </a:r>
            <a:r>
              <a:rPr lang="en-US" sz="3200" dirty="0">
                <a:ea typeface="+mn-lt"/>
                <a:cs typeface="+mn-lt"/>
              </a:rPr>
              <a:t> Deploy trained models in scalable environments (e.g., cloud platforms) for real-time or batch processing.</a:t>
            </a:r>
          </a:p>
          <a:p>
            <a:pPr marL="742950" lvl="1" indent="-285750">
              <a:buFont typeface="Arial,Sans-Serif"/>
              <a:buChar char="•"/>
            </a:pPr>
            <a:r>
              <a:rPr lang="en-US" sz="3200" b="1" dirty="0">
                <a:ea typeface="+mn-lt"/>
                <a:cs typeface="+mn-lt"/>
              </a:rPr>
              <a:t>Integration:</a:t>
            </a:r>
            <a:r>
              <a:rPr lang="en-US" sz="3200" dirty="0">
                <a:ea typeface="+mn-lt"/>
                <a:cs typeface="+mn-lt"/>
              </a:rPr>
              <a:t> Interface with APIs for data input/output and interaction with other systems or user interfaces.</a:t>
            </a:r>
          </a:p>
          <a:p>
            <a:r>
              <a:rPr lang="en-US" sz="5400" b="1" dirty="0">
                <a:ea typeface="+mn-lt"/>
                <a:cs typeface="+mn-lt"/>
              </a:rPr>
              <a:t>Visualization and Reporting:</a:t>
            </a:r>
            <a:endParaRPr lang="en-US" sz="5400" dirty="0">
              <a:ea typeface="+mn-lt"/>
              <a:cs typeface="+mn-lt"/>
            </a:endParaRPr>
          </a:p>
          <a:p>
            <a:pPr marL="742950" lvl="1" indent="-285750">
              <a:buFont typeface="Arial,Sans-Serif"/>
              <a:buChar char="•"/>
            </a:pPr>
            <a:r>
              <a:rPr lang="en-US" sz="3200" b="1" dirty="0">
                <a:ea typeface="+mn-lt"/>
                <a:cs typeface="+mn-lt"/>
              </a:rPr>
              <a:t>Visualization:</a:t>
            </a:r>
            <a:r>
              <a:rPr lang="en-US" sz="3200" dirty="0">
                <a:ea typeface="+mn-lt"/>
                <a:cs typeface="+mn-lt"/>
              </a:rPr>
              <a:t> Generate visualizations (e.g., maps, heatmaps) of satellite images and model predictions.</a:t>
            </a:r>
            <a:endParaRPr lang="en-US" sz="3200" dirty="0">
              <a:ea typeface="Calibri"/>
              <a:cs typeface="Calibri"/>
            </a:endParaRPr>
          </a:p>
          <a:p>
            <a:pPr marL="742950" lvl="1" indent="-285750">
              <a:buFont typeface="Arial,Sans-Serif"/>
              <a:buChar char="•"/>
            </a:pPr>
            <a:r>
              <a:rPr lang="en-US" sz="3200" b="1" dirty="0">
                <a:ea typeface="+mn-lt"/>
                <a:cs typeface="+mn-lt"/>
              </a:rPr>
              <a:t>Reporting:</a:t>
            </a:r>
            <a:r>
              <a:rPr lang="en-US" sz="3200" dirty="0">
                <a:ea typeface="+mn-lt"/>
                <a:cs typeface="+mn-lt"/>
              </a:rPr>
              <a:t> Produce reports summarizing cloud analysis results, trends, and anomalies.</a:t>
            </a:r>
            <a:endParaRPr lang="en-US" sz="3200" dirty="0">
              <a:ea typeface="Calibri"/>
              <a:cs typeface="Calibri"/>
            </a:endParaRPr>
          </a:p>
          <a:p>
            <a:r>
              <a:rPr lang="en-US" sz="5400" b="1" dirty="0">
                <a:ea typeface="+mn-lt"/>
                <a:cs typeface="+mn-lt"/>
              </a:rPr>
              <a:t>User Interaction:</a:t>
            </a:r>
            <a:endParaRPr lang="en-US" sz="5400" dirty="0">
              <a:ea typeface="+mn-lt"/>
              <a:cs typeface="+mn-lt"/>
            </a:endParaRPr>
          </a:p>
          <a:p>
            <a:pPr marL="742950" lvl="1" indent="-285750">
              <a:buFont typeface="Arial,Sans-Serif"/>
              <a:buChar char="•"/>
            </a:pPr>
            <a:r>
              <a:rPr lang="en-US" sz="3200" b="1" dirty="0">
                <a:ea typeface="+mn-lt"/>
                <a:cs typeface="+mn-lt"/>
              </a:rPr>
              <a:t>User Interface:</a:t>
            </a:r>
            <a:r>
              <a:rPr lang="en-US" sz="3200" dirty="0">
                <a:ea typeface="+mn-lt"/>
                <a:cs typeface="+mn-lt"/>
              </a:rPr>
              <a:t> Provide interfaces for users to interact with the system, visualize results, and adjust parameters.</a:t>
            </a:r>
          </a:p>
          <a:p>
            <a:endParaRPr lang="en-US" sz="3200" dirty="0">
              <a:ea typeface="+mn-lt"/>
              <a:cs typeface="+mn-lt"/>
            </a:endParaRPr>
          </a:p>
          <a:p>
            <a:pPr marL="285750" indent="-285750">
              <a:buFont typeface="Arial"/>
              <a:buChar char="•"/>
            </a:pPr>
            <a:endParaRPr lang="en-US" sz="3200" dirty="0">
              <a:ea typeface="+mn-lt"/>
              <a:cs typeface="+mn-lt"/>
            </a:endParaRPr>
          </a:p>
          <a:p>
            <a:pPr marL="457200"/>
            <a:endParaRPr lang="en-US" sz="3200" dirty="0">
              <a:ea typeface="Calibri"/>
              <a:cs typeface="Calibri"/>
            </a:endParaRPr>
          </a:p>
          <a:p>
            <a:pPr lvl="1"/>
            <a:endParaRPr lang="en-US" sz="3200" dirty="0">
              <a:solidFill>
                <a:srgbClr val="000000"/>
              </a:solidFill>
              <a:latin typeface="Calibri"/>
              <a:ea typeface="Calibri"/>
              <a:cs typeface="Calibri"/>
            </a:endParaRPr>
          </a:p>
          <a:p>
            <a:endParaRPr lang="en-US" sz="3200" dirty="0">
              <a:solidFill>
                <a:srgbClr val="374151"/>
              </a:solidFill>
              <a:latin typeface="Times New Roman"/>
              <a:ea typeface="Calibri"/>
              <a:cs typeface="Calibri"/>
            </a:endParaRPr>
          </a:p>
          <a:p>
            <a:pPr marL="285750" indent="-285750">
              <a:buFont typeface="Arial"/>
              <a:buChar char="•"/>
            </a:pPr>
            <a:endParaRPr lang="en-US" sz="3200" dirty="0">
              <a:solidFill>
                <a:srgbClr val="374151"/>
              </a:solidFill>
              <a:latin typeface="Times New Roman"/>
              <a:ea typeface="Calibri"/>
              <a:cs typeface="Calibri"/>
            </a:endParaRPr>
          </a:p>
          <a:p>
            <a:endParaRPr lang="en-US" sz="3200" dirty="0">
              <a:latin typeface="Times New Roman"/>
              <a:ea typeface="Calibri"/>
              <a:cs typeface="Calibri"/>
            </a:endParaRPr>
          </a:p>
        </p:txBody>
      </p:sp>
    </p:spTree>
    <p:extLst>
      <p:ext uri="{BB962C8B-B14F-4D97-AF65-F5344CB8AC3E}">
        <p14:creationId xmlns:p14="http://schemas.microsoft.com/office/powerpoint/2010/main" val="605048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BEE5-F54B-1C1F-8F59-CC7B50759C7F}"/>
              </a:ext>
            </a:extLst>
          </p:cNvPr>
          <p:cNvSpPr txBox="1"/>
          <p:nvPr/>
        </p:nvSpPr>
        <p:spPr>
          <a:xfrm>
            <a:off x="1344656" y="877588"/>
            <a:ext cx="81107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latin typeface="Times New Roman"/>
                <a:ea typeface="Calibri"/>
                <a:cs typeface="Calibri"/>
              </a:rPr>
              <a:t>Security Considerations</a:t>
            </a:r>
          </a:p>
        </p:txBody>
      </p:sp>
      <p:sp>
        <p:nvSpPr>
          <p:cNvPr id="3" name="TextBox 2">
            <a:extLst>
              <a:ext uri="{FF2B5EF4-FFF2-40B4-BE49-F238E27FC236}">
                <a16:creationId xmlns:a16="http://schemas.microsoft.com/office/drawing/2014/main" id="{2A48C11E-024F-E23B-4091-7778EA0CE226}"/>
              </a:ext>
            </a:extLst>
          </p:cNvPr>
          <p:cNvSpPr txBox="1"/>
          <p:nvPr/>
        </p:nvSpPr>
        <p:spPr>
          <a:xfrm>
            <a:off x="1223837" y="1800918"/>
            <a:ext cx="15122104" cy="8586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mn-lt"/>
                <a:cs typeface="+mn-lt"/>
              </a:rPr>
              <a:t>When designing a machine learning model for understanding clouds using satellite images, it's crucial to consider several security aspects to protect data integrity, privacy, and system reliability. Here are key security considerations in a concise format:</a:t>
            </a:r>
          </a:p>
          <a:p>
            <a:endParaRPr lang="en-US" dirty="0">
              <a:ea typeface="+mn-lt"/>
              <a:cs typeface="+mn-lt"/>
            </a:endParaRPr>
          </a:p>
          <a:p>
            <a:pPr marL="285750" indent="-285750">
              <a:buFont typeface="Arial"/>
              <a:buChar char="•"/>
            </a:pPr>
            <a:r>
              <a:rPr lang="en-US" sz="3200" b="1" dirty="0">
                <a:ea typeface="+mn-lt"/>
                <a:cs typeface="+mn-lt"/>
              </a:rPr>
              <a:t>Data Encryption:</a:t>
            </a:r>
            <a:r>
              <a:rPr lang="en-US" sz="3200" dirty="0">
                <a:ea typeface="+mn-lt"/>
                <a:cs typeface="+mn-lt"/>
              </a:rPr>
              <a:t> Encrypt satellite images and sensitive data both at rest and in transit to prevent unauthorized access.</a:t>
            </a:r>
          </a:p>
          <a:p>
            <a:pPr marL="285750" indent="-285750">
              <a:buFont typeface="Arial"/>
              <a:buChar char="•"/>
            </a:pPr>
            <a:endParaRPr lang="en-US" dirty="0">
              <a:ea typeface="+mn-lt"/>
              <a:cs typeface="+mn-lt"/>
            </a:endParaRPr>
          </a:p>
          <a:p>
            <a:pPr marL="285750" indent="-285750">
              <a:buFont typeface="Arial"/>
              <a:buChar char="•"/>
            </a:pPr>
            <a:r>
              <a:rPr lang="en-US" sz="3200" b="1" dirty="0">
                <a:ea typeface="+mn-lt"/>
                <a:cs typeface="+mn-lt"/>
              </a:rPr>
              <a:t>Access Control:</a:t>
            </a:r>
            <a:r>
              <a:rPr lang="en-US" sz="3200" dirty="0">
                <a:ea typeface="+mn-lt"/>
                <a:cs typeface="+mn-lt"/>
              </a:rPr>
              <a:t> Implement strict access control measures to ensure only authorized personnel or systems can access sensitive data and ML model components.</a:t>
            </a:r>
          </a:p>
          <a:p>
            <a:pPr marL="285750" indent="-285750">
              <a:buFont typeface="Arial"/>
              <a:buChar char="•"/>
            </a:pPr>
            <a:endParaRPr lang="en-US" dirty="0">
              <a:ea typeface="+mn-lt"/>
              <a:cs typeface="+mn-lt"/>
            </a:endParaRPr>
          </a:p>
          <a:p>
            <a:pPr marL="285750" indent="-285750">
              <a:buFont typeface="Arial"/>
              <a:buChar char="•"/>
            </a:pPr>
            <a:r>
              <a:rPr lang="en-US" sz="3200" b="1" dirty="0">
                <a:ea typeface="+mn-lt"/>
                <a:cs typeface="+mn-lt"/>
              </a:rPr>
              <a:t>Secure Deployment:</a:t>
            </a:r>
            <a:r>
              <a:rPr lang="en-US" sz="3200" dirty="0">
                <a:ea typeface="+mn-lt"/>
                <a:cs typeface="+mn-lt"/>
              </a:rPr>
              <a:t> Deploy the ML model in secure environments (e.g., cloud platforms with built-in security features) and apply security patches regularly.</a:t>
            </a:r>
          </a:p>
          <a:p>
            <a:pPr marL="285750" indent="-285750">
              <a:buFont typeface="Arial"/>
              <a:buChar char="•"/>
            </a:pPr>
            <a:endParaRPr lang="en-US" dirty="0"/>
          </a:p>
          <a:p>
            <a:endParaRPr lang="en-US" sz="3200" dirty="0">
              <a:ea typeface="+mn-lt"/>
              <a:cs typeface="+mn-lt"/>
            </a:endParaRPr>
          </a:p>
          <a:p>
            <a:pPr marL="457200"/>
            <a:endParaRPr lang="en-US" sz="3200" dirty="0">
              <a:ea typeface="Calibri"/>
              <a:cs typeface="Calibri"/>
            </a:endParaRPr>
          </a:p>
          <a:p>
            <a:pPr lvl="1"/>
            <a:endParaRPr lang="en-US" sz="3200" dirty="0">
              <a:solidFill>
                <a:srgbClr val="000000"/>
              </a:solidFill>
              <a:latin typeface="Calibri"/>
              <a:ea typeface="Calibri"/>
              <a:cs typeface="Calibri"/>
            </a:endParaRPr>
          </a:p>
          <a:p>
            <a:endParaRPr lang="en-US" sz="3200" dirty="0">
              <a:solidFill>
                <a:srgbClr val="374151"/>
              </a:solidFill>
              <a:latin typeface="Times New Roman"/>
              <a:ea typeface="Calibri"/>
              <a:cs typeface="Calibri"/>
            </a:endParaRPr>
          </a:p>
          <a:p>
            <a:pPr marL="285750" indent="-285750">
              <a:buFont typeface="Arial"/>
              <a:buChar char="•"/>
            </a:pPr>
            <a:endParaRPr lang="en-US" sz="3200" dirty="0">
              <a:solidFill>
                <a:srgbClr val="374151"/>
              </a:solidFill>
              <a:latin typeface="Times New Roman"/>
              <a:ea typeface="Calibri"/>
              <a:cs typeface="Calibri"/>
            </a:endParaRPr>
          </a:p>
          <a:p>
            <a:endParaRPr lang="en-US" sz="3200" dirty="0">
              <a:latin typeface="Times New Roman"/>
              <a:ea typeface="Calibri"/>
              <a:cs typeface="Calibri"/>
            </a:endParaRPr>
          </a:p>
        </p:txBody>
      </p:sp>
    </p:spTree>
    <p:extLst>
      <p:ext uri="{BB962C8B-B14F-4D97-AF65-F5344CB8AC3E}">
        <p14:creationId xmlns:p14="http://schemas.microsoft.com/office/powerpoint/2010/main" val="3768231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BEE5-F54B-1C1F-8F59-CC7B50759C7F}"/>
              </a:ext>
            </a:extLst>
          </p:cNvPr>
          <p:cNvSpPr txBox="1"/>
          <p:nvPr/>
        </p:nvSpPr>
        <p:spPr>
          <a:xfrm>
            <a:off x="1344656" y="877588"/>
            <a:ext cx="81107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latin typeface="Times New Roman"/>
                <a:ea typeface="Calibri"/>
                <a:cs typeface="Calibri"/>
              </a:rPr>
              <a:t>Performance Considerations</a:t>
            </a:r>
            <a:endParaRPr lang="en-US" sz="6000" dirty="0">
              <a:latin typeface="Times New Roman"/>
              <a:ea typeface="Calibri"/>
              <a:cs typeface="Calibri"/>
            </a:endParaRPr>
          </a:p>
        </p:txBody>
      </p:sp>
      <p:sp>
        <p:nvSpPr>
          <p:cNvPr id="3" name="TextBox 2">
            <a:extLst>
              <a:ext uri="{FF2B5EF4-FFF2-40B4-BE49-F238E27FC236}">
                <a16:creationId xmlns:a16="http://schemas.microsoft.com/office/drawing/2014/main" id="{2A48C11E-024F-E23B-4091-7778EA0CE226}"/>
              </a:ext>
            </a:extLst>
          </p:cNvPr>
          <p:cNvSpPr txBox="1"/>
          <p:nvPr/>
        </p:nvSpPr>
        <p:spPr>
          <a:xfrm>
            <a:off x="1046416" y="2245936"/>
            <a:ext cx="15122104" cy="104336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3200" dirty="0">
                <a:ea typeface="+mn-lt"/>
                <a:cs typeface="+mn-lt"/>
              </a:rPr>
              <a:t>When optimizing performance for a machine learning model designed to understand clouds using satellite images, several key considerations can enhance efficiency and scalability. Here are essential performance considerations in a concise format:</a:t>
            </a:r>
            <a:endParaRPr lang="en-US" dirty="0">
              <a:ea typeface="+mn-lt"/>
              <a:cs typeface="+mn-lt"/>
            </a:endParaRPr>
          </a:p>
          <a:p>
            <a:pPr>
              <a:buFont typeface="Arial"/>
              <a:buChar char="•"/>
            </a:pPr>
            <a:r>
              <a:rPr lang="en-US" sz="3200" b="1" dirty="0">
                <a:ea typeface="+mn-lt"/>
                <a:cs typeface="+mn-lt"/>
              </a:rPr>
              <a:t>Data Processing Efficiency:</a:t>
            </a:r>
            <a:endParaRPr lang="en-US" dirty="0">
              <a:ea typeface="+mn-lt"/>
              <a:cs typeface="+mn-lt"/>
            </a:endParaRPr>
          </a:p>
          <a:p>
            <a:pPr lvl="1">
              <a:buFont typeface="Arial"/>
              <a:buChar char="•"/>
            </a:pPr>
            <a:r>
              <a:rPr lang="en-US" sz="3200" b="1" dirty="0">
                <a:ea typeface="+mn-lt"/>
                <a:cs typeface="+mn-lt"/>
              </a:rPr>
              <a:t>Preprocessing:</a:t>
            </a:r>
            <a:r>
              <a:rPr lang="en-US" sz="3200" dirty="0">
                <a:ea typeface="+mn-lt"/>
                <a:cs typeface="+mn-lt"/>
              </a:rPr>
              <a:t> Optimize image preprocessing steps (e.g., noise reduction, enhancement, feature extraction) to minimize computational overhead and prepare data efficiently for model input.</a:t>
            </a:r>
            <a:endParaRPr lang="en-US" dirty="0">
              <a:ea typeface="+mn-lt"/>
              <a:cs typeface="+mn-lt"/>
            </a:endParaRPr>
          </a:p>
          <a:p>
            <a:pPr>
              <a:buFont typeface="Arial"/>
              <a:buChar char="•"/>
            </a:pPr>
            <a:r>
              <a:rPr lang="en-US" sz="3200" b="1" dirty="0">
                <a:ea typeface="+mn-lt"/>
                <a:cs typeface="+mn-lt"/>
              </a:rPr>
              <a:t>Model Selection and Architecture:</a:t>
            </a:r>
            <a:endParaRPr lang="en-US" dirty="0">
              <a:ea typeface="+mn-lt"/>
              <a:cs typeface="+mn-lt"/>
            </a:endParaRPr>
          </a:p>
          <a:p>
            <a:pPr lvl="1">
              <a:buFont typeface="Arial"/>
              <a:buChar char="•"/>
            </a:pPr>
            <a:r>
              <a:rPr lang="en-US" sz="3200" b="1" dirty="0">
                <a:ea typeface="+mn-lt"/>
                <a:cs typeface="+mn-lt"/>
              </a:rPr>
              <a:t>Algorithm Choice:</a:t>
            </a:r>
            <a:r>
              <a:rPr lang="en-US" sz="3200" dirty="0">
                <a:ea typeface="+mn-lt"/>
                <a:cs typeface="+mn-lt"/>
              </a:rPr>
              <a:t> Select ML algorithms (e.g., CNNs, SVMs) and architectures that balance accuracy with computational efficiency for cloud classification or detection tasks.</a:t>
            </a:r>
            <a:endParaRPr lang="en-US" dirty="0">
              <a:ea typeface="+mn-lt"/>
              <a:cs typeface="+mn-lt"/>
            </a:endParaRPr>
          </a:p>
          <a:p>
            <a:pPr lvl="1">
              <a:buFont typeface="Arial"/>
              <a:buChar char="•"/>
            </a:pPr>
            <a:r>
              <a:rPr lang="en-US" sz="3200" b="1" dirty="0">
                <a:ea typeface="+mn-lt"/>
                <a:cs typeface="+mn-lt"/>
              </a:rPr>
              <a:t>Model Complexity:</a:t>
            </a:r>
            <a:r>
              <a:rPr lang="en-US" sz="3200" dirty="0">
                <a:ea typeface="+mn-lt"/>
                <a:cs typeface="+mn-lt"/>
              </a:rPr>
              <a:t> Simplify model architectures where possible without sacrificing performance to reduce inference time and resource consumption.</a:t>
            </a:r>
            <a:endParaRPr lang="en-US" dirty="0">
              <a:ea typeface="+mn-lt"/>
              <a:cs typeface="+mn-lt"/>
            </a:endParaRPr>
          </a:p>
          <a:p>
            <a:endParaRPr lang="en-US" sz="3200" b="1" dirty="0">
              <a:ea typeface="Calibri"/>
              <a:cs typeface="Calibri"/>
            </a:endParaRPr>
          </a:p>
          <a:p>
            <a:pPr marL="285750" indent="-285750">
              <a:buFont typeface="Arial"/>
              <a:buChar char="•"/>
            </a:pPr>
            <a:endParaRPr lang="en-US" sz="3200" b="1" dirty="0">
              <a:ea typeface="+mn-lt"/>
              <a:cs typeface="+mn-lt"/>
            </a:endParaRPr>
          </a:p>
          <a:p>
            <a:endParaRPr lang="en-US" sz="3200" dirty="0">
              <a:ea typeface="+mn-lt"/>
              <a:cs typeface="+mn-lt"/>
            </a:endParaRPr>
          </a:p>
          <a:p>
            <a:pPr marL="457200"/>
            <a:endParaRPr lang="en-US" sz="3200" dirty="0">
              <a:ea typeface="+mn-lt"/>
              <a:cs typeface="+mn-lt"/>
            </a:endParaRPr>
          </a:p>
          <a:p>
            <a:pPr marL="457200" lvl="1"/>
            <a:endParaRPr lang="en-US" sz="3200" dirty="0">
              <a:ea typeface="+mn-lt"/>
              <a:cs typeface="+mn-lt"/>
            </a:endParaRPr>
          </a:p>
          <a:p>
            <a:endParaRPr lang="en-US" sz="3200" dirty="0">
              <a:solidFill>
                <a:srgbClr val="374151"/>
              </a:solidFill>
              <a:latin typeface="Times New Roman"/>
              <a:ea typeface="Calibri"/>
              <a:cs typeface="Calibri"/>
            </a:endParaRPr>
          </a:p>
          <a:p>
            <a:pPr marL="285750" indent="-285750">
              <a:buFont typeface="Arial"/>
              <a:buChar char="•"/>
            </a:pPr>
            <a:endParaRPr lang="en-US" sz="3200" dirty="0">
              <a:solidFill>
                <a:srgbClr val="374151"/>
              </a:solidFill>
              <a:latin typeface="Times New Roman"/>
              <a:ea typeface="Calibri"/>
              <a:cs typeface="Calibri"/>
            </a:endParaRPr>
          </a:p>
          <a:p>
            <a:endParaRPr lang="en-US" sz="3200" dirty="0">
              <a:solidFill>
                <a:srgbClr val="000000"/>
              </a:solidFill>
              <a:latin typeface="Times New Roman"/>
              <a:ea typeface="Calibri"/>
              <a:cs typeface="Calibri"/>
            </a:endParaRPr>
          </a:p>
        </p:txBody>
      </p:sp>
    </p:spTree>
    <p:extLst>
      <p:ext uri="{BB962C8B-B14F-4D97-AF65-F5344CB8AC3E}">
        <p14:creationId xmlns:p14="http://schemas.microsoft.com/office/powerpoint/2010/main" val="3227000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DADFD2"/>
            </a:solidFill>
          </p:spPr>
        </p:sp>
        <p:sp>
          <p:nvSpPr>
            <p:cNvPr id="4" name="TextBox 4"/>
            <p:cNvSpPr txBox="1"/>
            <p:nvPr/>
          </p:nvSpPr>
          <p:spPr>
            <a:xfrm>
              <a:off x="0" y="-38100"/>
              <a:ext cx="4816593"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58511" y="914400"/>
            <a:ext cx="6190238" cy="1104320"/>
          </a:xfrm>
          <a:prstGeom prst="rect">
            <a:avLst/>
          </a:prstGeom>
        </p:spPr>
        <p:txBody>
          <a:bodyPr lIns="0" tIns="0" rIns="0" bIns="0" rtlCol="0" anchor="t">
            <a:spAutoFit/>
          </a:bodyPr>
          <a:lstStyle/>
          <a:p>
            <a:pPr>
              <a:lnSpc>
                <a:spcPts val="9094"/>
              </a:lnSpc>
            </a:pPr>
            <a:r>
              <a:rPr lang="en-US" sz="6496" spc="649">
                <a:solidFill>
                  <a:srgbClr val="000000"/>
                </a:solidFill>
                <a:latin typeface="Playfair Display"/>
              </a:rPr>
              <a:t>ABSTRACT:</a:t>
            </a:r>
          </a:p>
        </p:txBody>
      </p:sp>
      <p:sp>
        <p:nvSpPr>
          <p:cNvPr id="10" name="TextBox 10"/>
          <p:cNvSpPr txBox="1"/>
          <p:nvPr/>
        </p:nvSpPr>
        <p:spPr>
          <a:xfrm>
            <a:off x="1620395" y="3385289"/>
            <a:ext cx="14121857" cy="6762236"/>
          </a:xfrm>
          <a:prstGeom prst="rect">
            <a:avLst/>
          </a:prstGeom>
        </p:spPr>
        <p:txBody>
          <a:bodyPr lIns="0" tIns="0" rIns="0" bIns="0" rtlCol="0" anchor="t">
            <a:spAutoFit/>
          </a:bodyPr>
          <a:lstStyle/>
          <a:p>
            <a:pPr algn="just">
              <a:lnSpc>
                <a:spcPts val="5326"/>
              </a:lnSpc>
              <a:spcBef>
                <a:spcPct val="0"/>
              </a:spcBef>
            </a:pPr>
            <a:r>
              <a:rPr lang="en-US" sz="4000" dirty="0">
                <a:solidFill>
                  <a:srgbClr val="000000"/>
                </a:solidFill>
                <a:ea typeface="+mn-lt"/>
                <a:cs typeface="+mn-lt"/>
              </a:rPr>
              <a:t>The rapid growth in satellite imaging technology provides an unprecedented opportunity to analyze and understand cloud formations and behaviors. This study presents a machine learning (ML) model designed to classify and understand clouds using high-resolution satellite </a:t>
            </a:r>
            <a:r>
              <a:rPr lang="en-US" sz="4000" dirty="0" err="1">
                <a:solidFill>
                  <a:srgbClr val="000000"/>
                </a:solidFill>
                <a:ea typeface="+mn-lt"/>
                <a:cs typeface="+mn-lt"/>
              </a:rPr>
              <a:t>images.This</a:t>
            </a:r>
            <a:r>
              <a:rPr lang="en-US" sz="4000" dirty="0">
                <a:solidFill>
                  <a:srgbClr val="000000"/>
                </a:solidFill>
                <a:ea typeface="+mn-lt"/>
                <a:cs typeface="+mn-lt"/>
              </a:rPr>
              <a:t> model not only enhances weather prediction and climate research but also demonstrates significant potential for operational deployment in meteorological services. The results indicate a high accuracy in cloud type classification, highlighting the efficacy of using ML models for satellite image analysis in atmospheric sciences.</a:t>
            </a:r>
            <a:endParaRPr lang="en-US" dirty="0">
              <a:ea typeface="+mn-lt"/>
              <a:cs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48C11E-024F-E23B-4091-7778EA0CE226}"/>
              </a:ext>
            </a:extLst>
          </p:cNvPr>
          <p:cNvSpPr txBox="1"/>
          <p:nvPr/>
        </p:nvSpPr>
        <p:spPr>
          <a:xfrm>
            <a:off x="1030970" y="1118382"/>
            <a:ext cx="15122104" cy="8956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n-US" sz="3200" b="1" dirty="0">
              <a:ea typeface="+mn-lt"/>
              <a:cs typeface="+mn-lt"/>
            </a:endParaRPr>
          </a:p>
          <a:p>
            <a:pPr marL="285750" indent="-285750">
              <a:buFont typeface="Arial,Sans-Serif"/>
              <a:buChar char="•"/>
            </a:pPr>
            <a:r>
              <a:rPr lang="en-US" sz="3200" b="1" dirty="0">
                <a:ea typeface="+mn-lt"/>
                <a:cs typeface="+mn-lt"/>
              </a:rPr>
              <a:t>Training Optimization:</a:t>
            </a:r>
            <a:endParaRPr lang="en-US" sz="3200" dirty="0">
              <a:ea typeface="+mn-lt"/>
              <a:cs typeface="+mn-lt"/>
            </a:endParaRPr>
          </a:p>
          <a:p>
            <a:pPr marL="742950" lvl="1" indent="-285750">
              <a:buFont typeface="Arial,Sans-Serif"/>
              <a:buChar char="•"/>
            </a:pPr>
            <a:r>
              <a:rPr lang="en-US" sz="3200" b="1" dirty="0">
                <a:ea typeface="+mn-lt"/>
                <a:cs typeface="+mn-lt"/>
              </a:rPr>
              <a:t>Batch Processing:</a:t>
            </a:r>
            <a:r>
              <a:rPr lang="en-US" sz="3200" dirty="0">
                <a:ea typeface="+mn-lt"/>
                <a:cs typeface="+mn-lt"/>
              </a:rPr>
              <a:t> Use batch processing techniques during model training to efficiently handle large datasets and optimize GPU utilization.</a:t>
            </a:r>
          </a:p>
          <a:p>
            <a:pPr marL="742950" lvl="1" indent="-285750">
              <a:buFont typeface="Arial,Sans-Serif"/>
              <a:buChar char="•"/>
            </a:pPr>
            <a:endParaRPr lang="en-US" sz="3200" dirty="0">
              <a:ea typeface="+mn-lt"/>
              <a:cs typeface="+mn-lt"/>
            </a:endParaRPr>
          </a:p>
          <a:p>
            <a:pPr marL="285750" indent="-285750">
              <a:buFont typeface="Arial,Sans-Serif"/>
              <a:buChar char="•"/>
            </a:pPr>
            <a:r>
              <a:rPr lang="en-US" sz="3200" b="1" dirty="0">
                <a:ea typeface="+mn-lt"/>
                <a:cs typeface="+mn-lt"/>
              </a:rPr>
              <a:t>Deployment Scalability:</a:t>
            </a:r>
            <a:endParaRPr lang="en-US" sz="3200" dirty="0">
              <a:ea typeface="+mn-lt"/>
              <a:cs typeface="+mn-lt"/>
            </a:endParaRPr>
          </a:p>
          <a:p>
            <a:pPr marL="742950" lvl="1" indent="-285750">
              <a:buFont typeface="Arial,Sans-Serif"/>
              <a:buChar char="•"/>
            </a:pPr>
            <a:r>
              <a:rPr lang="en-US" sz="3200" b="1" dirty="0">
                <a:ea typeface="+mn-lt"/>
                <a:cs typeface="+mn-lt"/>
              </a:rPr>
              <a:t>Cloud Infrastructure:</a:t>
            </a:r>
            <a:r>
              <a:rPr lang="en-US" sz="3200" dirty="0">
                <a:ea typeface="+mn-lt"/>
                <a:cs typeface="+mn-lt"/>
              </a:rPr>
              <a:t> Deploy models on scalable cloud platforms (e.g., AWS, GCP, Azure) to dynamically adjust computing resources based on workload demands.</a:t>
            </a:r>
          </a:p>
          <a:p>
            <a:pPr marL="742950" lvl="1" indent="-285750">
              <a:buFont typeface="Arial,Sans-Serif"/>
              <a:buChar char="•"/>
            </a:pPr>
            <a:endParaRPr lang="en-US" sz="3200" dirty="0">
              <a:ea typeface="+mn-lt"/>
              <a:cs typeface="+mn-lt"/>
            </a:endParaRPr>
          </a:p>
          <a:p>
            <a:pPr marL="285750" indent="-285750">
              <a:buFont typeface="Arial,Sans-Serif"/>
              <a:buChar char="•"/>
            </a:pPr>
            <a:r>
              <a:rPr lang="en-US" sz="3200" b="1" dirty="0">
                <a:ea typeface="+mn-lt"/>
                <a:cs typeface="+mn-lt"/>
              </a:rPr>
              <a:t>Inference Speed and Latency:</a:t>
            </a:r>
            <a:endParaRPr lang="en-US" sz="3200" dirty="0">
              <a:ea typeface="+mn-lt"/>
              <a:cs typeface="+mn-lt"/>
            </a:endParaRPr>
          </a:p>
          <a:p>
            <a:pPr marL="742950" lvl="1" indent="-285750">
              <a:buFont typeface="Arial,Sans-Serif"/>
              <a:buChar char="•"/>
            </a:pPr>
            <a:r>
              <a:rPr lang="en-US" sz="3200" b="1" dirty="0">
                <a:ea typeface="+mn-lt"/>
                <a:cs typeface="+mn-lt"/>
              </a:rPr>
              <a:t>Model Optimization:</a:t>
            </a:r>
            <a:r>
              <a:rPr lang="en-US" sz="3200" dirty="0">
                <a:ea typeface="+mn-lt"/>
                <a:cs typeface="+mn-lt"/>
              </a:rPr>
              <a:t> Employ techniques like model quantization and pruning to reduce model size and improve inference speed without compromising accuracy.</a:t>
            </a:r>
          </a:p>
          <a:p>
            <a:pPr marL="742950" lvl="1" indent="-285750">
              <a:buFont typeface="Arial,Sans-Serif"/>
              <a:buChar char="•"/>
            </a:pPr>
            <a:r>
              <a:rPr lang="en-US" sz="3200" b="1" dirty="0">
                <a:ea typeface="+mn-lt"/>
                <a:cs typeface="+mn-lt"/>
              </a:rPr>
              <a:t>Caching and Pre-computation:</a:t>
            </a:r>
            <a:r>
              <a:rPr lang="en-US" sz="3200" dirty="0">
                <a:ea typeface="+mn-lt"/>
                <a:cs typeface="+mn-lt"/>
              </a:rPr>
              <a:t> Cache intermediate results and pre-compute frequent computations to minimize latency during real-time inference.</a:t>
            </a:r>
            <a:endParaRPr lang="en-US" dirty="0"/>
          </a:p>
          <a:p>
            <a:pPr lvl="1"/>
            <a:endParaRPr lang="en-US" sz="3200" dirty="0">
              <a:solidFill>
                <a:srgbClr val="000000"/>
              </a:solidFill>
              <a:latin typeface="Calibri"/>
              <a:ea typeface="Calibri"/>
              <a:cs typeface="Calibri"/>
            </a:endParaRPr>
          </a:p>
          <a:p>
            <a:endParaRPr lang="en-US" sz="3200" dirty="0">
              <a:solidFill>
                <a:srgbClr val="374151"/>
              </a:solidFill>
              <a:latin typeface="Times New Roman"/>
              <a:ea typeface="Calibri"/>
              <a:cs typeface="Calibri"/>
            </a:endParaRPr>
          </a:p>
          <a:p>
            <a:pPr marL="285750" indent="-285750">
              <a:buFont typeface="Arial"/>
              <a:buChar char="•"/>
            </a:pPr>
            <a:endParaRPr lang="en-US" sz="3200" dirty="0">
              <a:solidFill>
                <a:srgbClr val="374151"/>
              </a:solidFill>
              <a:latin typeface="Times New Roman"/>
              <a:ea typeface="Calibri"/>
              <a:cs typeface="Calibri"/>
            </a:endParaRPr>
          </a:p>
          <a:p>
            <a:endParaRPr lang="en-US" sz="3200" dirty="0">
              <a:latin typeface="Times New Roman"/>
              <a:ea typeface="Calibri"/>
              <a:cs typeface="Calibri"/>
            </a:endParaRPr>
          </a:p>
        </p:txBody>
      </p:sp>
    </p:spTree>
    <p:extLst>
      <p:ext uri="{BB962C8B-B14F-4D97-AF65-F5344CB8AC3E}">
        <p14:creationId xmlns:p14="http://schemas.microsoft.com/office/powerpoint/2010/main" val="98284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BEE5-F54B-1C1F-8F59-CC7B50759C7F}"/>
              </a:ext>
            </a:extLst>
          </p:cNvPr>
          <p:cNvSpPr txBox="1"/>
          <p:nvPr/>
        </p:nvSpPr>
        <p:spPr>
          <a:xfrm>
            <a:off x="1046416" y="959474"/>
            <a:ext cx="811076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dirty="0">
                <a:latin typeface="Times New Roman"/>
                <a:ea typeface="Calibri"/>
                <a:cs typeface="Calibri"/>
              </a:rPr>
              <a:t>Integration Points</a:t>
            </a:r>
            <a:endParaRPr lang="en-US" sz="6600" dirty="0">
              <a:latin typeface="Times New Roman"/>
              <a:cs typeface="Times New Roman"/>
            </a:endParaRPr>
          </a:p>
        </p:txBody>
      </p:sp>
      <p:sp>
        <p:nvSpPr>
          <p:cNvPr id="3" name="TextBox 2">
            <a:extLst>
              <a:ext uri="{FF2B5EF4-FFF2-40B4-BE49-F238E27FC236}">
                <a16:creationId xmlns:a16="http://schemas.microsoft.com/office/drawing/2014/main" id="{2A48C11E-024F-E23B-4091-7778EA0CE226}"/>
              </a:ext>
            </a:extLst>
          </p:cNvPr>
          <p:cNvSpPr txBox="1"/>
          <p:nvPr/>
        </p:nvSpPr>
        <p:spPr>
          <a:xfrm>
            <a:off x="1046416" y="2245936"/>
            <a:ext cx="15122104" cy="99411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mn-lt"/>
                <a:cs typeface="+mn-lt"/>
              </a:rPr>
              <a:t>Understanding clouds using satellite images typically involves applying machine learning models to analyze various features and patterns in the images. Integration points for such an ML model could include:</a:t>
            </a:r>
            <a:endParaRPr lang="en-US" dirty="0">
              <a:ea typeface="+mn-lt"/>
              <a:cs typeface="+mn-lt"/>
            </a:endParaRPr>
          </a:p>
          <a:p>
            <a:pPr marL="285750" indent="-285750">
              <a:buFont typeface="Arial"/>
              <a:buChar char="•"/>
            </a:pPr>
            <a:r>
              <a:rPr lang="en-US" sz="3200" b="1" dirty="0">
                <a:ea typeface="+mn-lt"/>
                <a:cs typeface="+mn-lt"/>
              </a:rPr>
              <a:t>Data Acquisition and Preprocessing:</a:t>
            </a:r>
            <a:endParaRPr lang="en-US" dirty="0"/>
          </a:p>
          <a:p>
            <a:pPr marL="742950" lvl="1" indent="-285750">
              <a:buFont typeface="Arial"/>
              <a:buChar char="•"/>
            </a:pPr>
            <a:r>
              <a:rPr lang="en-US" sz="3200" b="1" dirty="0">
                <a:ea typeface="+mn-lt"/>
                <a:cs typeface="+mn-lt"/>
              </a:rPr>
              <a:t>Satellite Image Retrieval:</a:t>
            </a:r>
            <a:r>
              <a:rPr lang="en-US" sz="3200" dirty="0">
                <a:ea typeface="+mn-lt"/>
                <a:cs typeface="+mn-lt"/>
              </a:rPr>
              <a:t> Integration with satellite data providers or APIs (e.g., NASA </a:t>
            </a:r>
            <a:r>
              <a:rPr lang="en-US" sz="3200" dirty="0" err="1">
                <a:ea typeface="+mn-lt"/>
                <a:cs typeface="+mn-lt"/>
              </a:rPr>
              <a:t>Earthdata</a:t>
            </a:r>
            <a:r>
              <a:rPr lang="en-US" sz="3200" dirty="0">
                <a:ea typeface="+mn-lt"/>
                <a:cs typeface="+mn-lt"/>
              </a:rPr>
              <a:t> API, European Space Agency's Copernicus API) to fetch satellite images.</a:t>
            </a:r>
            <a:endParaRPr lang="en-US" dirty="0">
              <a:ea typeface="+mn-lt"/>
              <a:cs typeface="+mn-lt"/>
            </a:endParaRPr>
          </a:p>
          <a:p>
            <a:pPr marL="742950" lvl="1" indent="-285750">
              <a:buFont typeface="Arial"/>
              <a:buChar char="•"/>
            </a:pPr>
            <a:r>
              <a:rPr lang="en-US" sz="3200" b="1" dirty="0">
                <a:ea typeface="+mn-lt"/>
                <a:cs typeface="+mn-lt"/>
              </a:rPr>
              <a:t>Data Preprocessing:</a:t>
            </a:r>
            <a:r>
              <a:rPr lang="en-US" sz="3200" dirty="0">
                <a:ea typeface="+mn-lt"/>
                <a:cs typeface="+mn-lt"/>
              </a:rPr>
              <a:t> Processing raw satellite images to remove noise, correct for sensor artifacts, and possibly enhance features relevant to cloud analysis.</a:t>
            </a:r>
            <a:endParaRPr lang="en-US" dirty="0"/>
          </a:p>
          <a:p>
            <a:pPr marL="285750" indent="-285750">
              <a:buFont typeface="Arial"/>
              <a:buChar char="•"/>
            </a:pPr>
            <a:r>
              <a:rPr lang="en-US" sz="3200" b="1" dirty="0">
                <a:ea typeface="+mn-lt"/>
                <a:cs typeface="+mn-lt"/>
              </a:rPr>
              <a:t>Feature Extraction:</a:t>
            </a:r>
            <a:endParaRPr lang="en-US" dirty="0"/>
          </a:p>
          <a:p>
            <a:pPr marL="742950" lvl="1" indent="-285750">
              <a:buFont typeface="Arial"/>
              <a:buChar char="•"/>
            </a:pPr>
            <a:r>
              <a:rPr lang="en-US" sz="3200" b="1" dirty="0">
                <a:ea typeface="+mn-lt"/>
                <a:cs typeface="+mn-lt"/>
              </a:rPr>
              <a:t>Image Processing Libraries:</a:t>
            </a:r>
            <a:r>
              <a:rPr lang="en-US" sz="3200" dirty="0">
                <a:ea typeface="+mn-lt"/>
                <a:cs typeface="+mn-lt"/>
              </a:rPr>
              <a:t> Integration with libraries like OpenCV or specialized libraries for satellite image analysis (e.g., GDAL) to extract features such as cloud texture, brightness, shape, and movement.</a:t>
            </a:r>
            <a:endParaRPr lang="en-US" dirty="0"/>
          </a:p>
          <a:p>
            <a:pPr marL="742950" lvl="1" indent="-285750">
              <a:buFont typeface="Arial"/>
              <a:buChar char="•"/>
            </a:pPr>
            <a:r>
              <a:rPr lang="en-US" sz="3200" b="1" dirty="0">
                <a:ea typeface="+mn-lt"/>
                <a:cs typeface="+mn-lt"/>
              </a:rPr>
              <a:t>Remote Sensing Indices:</a:t>
            </a:r>
            <a:r>
              <a:rPr lang="en-US" sz="3200" dirty="0">
                <a:ea typeface="+mn-lt"/>
                <a:cs typeface="+mn-lt"/>
              </a:rPr>
              <a:t> Calculation of indices like Normalized Difference Cloud Index (NDCI) or Normalized Difference Vegetation Index (NDVI) that can help identify cloud-covered areas.</a:t>
            </a:r>
            <a:endParaRPr lang="en-US" dirty="0">
              <a:ea typeface="+mn-lt"/>
              <a:cs typeface="+mn-lt"/>
            </a:endParaRPr>
          </a:p>
          <a:p>
            <a:pPr marL="457200"/>
            <a:endParaRPr lang="en-US" sz="3200" dirty="0">
              <a:ea typeface="Calibri"/>
              <a:cs typeface="Calibri"/>
            </a:endParaRPr>
          </a:p>
          <a:p>
            <a:pPr lvl="1"/>
            <a:endParaRPr lang="en-US" sz="3200" dirty="0">
              <a:solidFill>
                <a:srgbClr val="000000"/>
              </a:solidFill>
              <a:latin typeface="Calibri"/>
              <a:ea typeface="Calibri"/>
              <a:cs typeface="Calibri"/>
            </a:endParaRPr>
          </a:p>
          <a:p>
            <a:endParaRPr lang="en-US" sz="3200" dirty="0">
              <a:solidFill>
                <a:srgbClr val="374151"/>
              </a:solidFill>
              <a:latin typeface="Times New Roman"/>
              <a:ea typeface="Calibri"/>
              <a:cs typeface="Calibri"/>
            </a:endParaRPr>
          </a:p>
          <a:p>
            <a:pPr marL="285750" indent="-285750">
              <a:buFont typeface="Arial"/>
              <a:buChar char="•"/>
            </a:pPr>
            <a:endParaRPr lang="en-US" sz="3200" dirty="0">
              <a:solidFill>
                <a:srgbClr val="374151"/>
              </a:solidFill>
              <a:latin typeface="Times New Roman"/>
              <a:ea typeface="Calibri"/>
              <a:cs typeface="Calibri"/>
            </a:endParaRPr>
          </a:p>
          <a:p>
            <a:endParaRPr lang="en-US" sz="3200" dirty="0">
              <a:latin typeface="Times New Roman"/>
              <a:ea typeface="Calibri"/>
              <a:cs typeface="Calibri"/>
            </a:endParaRPr>
          </a:p>
        </p:txBody>
      </p:sp>
    </p:spTree>
    <p:extLst>
      <p:ext uri="{BB962C8B-B14F-4D97-AF65-F5344CB8AC3E}">
        <p14:creationId xmlns:p14="http://schemas.microsoft.com/office/powerpoint/2010/main" val="223953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48C11E-024F-E23B-4091-7778EA0CE226}"/>
              </a:ext>
            </a:extLst>
          </p:cNvPr>
          <p:cNvSpPr txBox="1"/>
          <p:nvPr/>
        </p:nvSpPr>
        <p:spPr>
          <a:xfrm>
            <a:off x="1046416" y="2245936"/>
            <a:ext cx="15122104" cy="94487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3200" b="1" dirty="0">
                <a:ea typeface="+mn-lt"/>
                <a:cs typeface="+mn-lt"/>
              </a:rPr>
              <a:t>Machine Learning Models:</a:t>
            </a:r>
            <a:endParaRPr lang="en-US" sz="3200" dirty="0">
              <a:ea typeface="+mn-lt"/>
              <a:cs typeface="+mn-lt"/>
            </a:endParaRPr>
          </a:p>
          <a:p>
            <a:pPr marL="742950" lvl="1" indent="-285750">
              <a:buFont typeface="Arial,Sans-Serif"/>
              <a:buChar char="•"/>
            </a:pPr>
            <a:r>
              <a:rPr lang="en-US" sz="3200" b="1" dirty="0">
                <a:ea typeface="+mn-lt"/>
                <a:cs typeface="+mn-lt"/>
              </a:rPr>
              <a:t>Model Training:</a:t>
            </a:r>
            <a:r>
              <a:rPr lang="en-US" sz="3200" dirty="0">
                <a:ea typeface="+mn-lt"/>
                <a:cs typeface="+mn-lt"/>
              </a:rPr>
              <a:t> Developing and training machine learning models (e.g., convolutional neural networks, recurrent neural networks) on labeled satellite image data to classify clouds, predict cloud types, or estimate cloud properties (e.g., altitude, water content).</a:t>
            </a:r>
          </a:p>
          <a:p>
            <a:pPr marL="285750" indent="-285750">
              <a:buFont typeface="Arial,Sans-Serif"/>
              <a:buChar char="•"/>
            </a:pPr>
            <a:r>
              <a:rPr lang="en-US" sz="3200" b="1" dirty="0">
                <a:ea typeface="+mn-lt"/>
                <a:cs typeface="+mn-lt"/>
              </a:rPr>
              <a:t>Integration with Cloud Computing Platforms:</a:t>
            </a:r>
            <a:endParaRPr lang="en-US" sz="3200" dirty="0">
              <a:ea typeface="Calibri"/>
              <a:cs typeface="Calibri"/>
            </a:endParaRPr>
          </a:p>
          <a:p>
            <a:pPr marL="742950" lvl="1" indent="-285750">
              <a:buFont typeface="Arial,Sans-Serif"/>
              <a:buChar char="•"/>
            </a:pPr>
            <a:r>
              <a:rPr lang="en-US" sz="3200" b="1" dirty="0">
                <a:ea typeface="+mn-lt"/>
                <a:cs typeface="+mn-lt"/>
              </a:rPr>
              <a:t>Scalability:</a:t>
            </a:r>
            <a:r>
              <a:rPr lang="en-US" sz="3200" dirty="0">
                <a:ea typeface="+mn-lt"/>
                <a:cs typeface="+mn-lt"/>
              </a:rPr>
              <a:t> Leveraging cloud computing platforms (e.g., AWS, Google Cloud Platform, Microsoft Azure) for processing large volumes of satellite data efficiently.</a:t>
            </a:r>
          </a:p>
          <a:p>
            <a:pPr marL="742950" lvl="1" indent="-285750">
              <a:buFont typeface="Arial,Sans-Serif"/>
              <a:buChar char="•"/>
            </a:pPr>
            <a:r>
              <a:rPr lang="en-US" sz="3200" b="1" dirty="0">
                <a:ea typeface="+mn-lt"/>
                <a:cs typeface="+mn-lt"/>
              </a:rPr>
              <a:t>Storage and Retrieval:</a:t>
            </a:r>
            <a:r>
              <a:rPr lang="en-US" sz="3200" dirty="0">
                <a:ea typeface="+mn-lt"/>
                <a:cs typeface="+mn-lt"/>
              </a:rPr>
              <a:t> Storing processed data and models on cloud storage solutions for easy access and scalability.</a:t>
            </a:r>
            <a:endParaRPr lang="en-US" sz="3200" dirty="0">
              <a:ea typeface="Calibri"/>
              <a:cs typeface="Calibri"/>
            </a:endParaRPr>
          </a:p>
          <a:p>
            <a:pPr marL="285750" indent="-285750">
              <a:buFont typeface="Arial,Sans-Serif"/>
              <a:buChar char="•"/>
            </a:pPr>
            <a:r>
              <a:rPr lang="en-US" sz="3200" b="1" dirty="0">
                <a:ea typeface="+mn-lt"/>
                <a:cs typeface="+mn-lt"/>
              </a:rPr>
              <a:t>Visualization and Interpretation:</a:t>
            </a:r>
            <a:endParaRPr lang="en-US" sz="3200" dirty="0">
              <a:ea typeface="Calibri"/>
              <a:cs typeface="Calibri"/>
            </a:endParaRPr>
          </a:p>
          <a:p>
            <a:pPr marL="742950" lvl="1" indent="-285750">
              <a:buFont typeface="Arial,Sans-Serif"/>
              <a:buChar char="•"/>
            </a:pPr>
            <a:r>
              <a:rPr lang="en-US" sz="3200" b="1" dirty="0">
                <a:ea typeface="+mn-lt"/>
                <a:cs typeface="+mn-lt"/>
              </a:rPr>
              <a:t>Visualization Tools:</a:t>
            </a:r>
            <a:r>
              <a:rPr lang="en-US" sz="3200" dirty="0">
                <a:ea typeface="+mn-lt"/>
                <a:cs typeface="+mn-lt"/>
              </a:rPr>
              <a:t> Integrating with tools like matplotlib, seaborn, or GIS software (e.g., ArcGIS, QGIS) for visualizing satellite images and model predictions.</a:t>
            </a:r>
            <a:endParaRPr lang="en-US" sz="3200" dirty="0">
              <a:ea typeface="Calibri"/>
              <a:cs typeface="Calibri"/>
            </a:endParaRPr>
          </a:p>
          <a:p>
            <a:endParaRPr lang="en-US" sz="3200" dirty="0">
              <a:ea typeface="+mn-lt"/>
              <a:cs typeface="+mn-lt"/>
            </a:endParaRPr>
          </a:p>
          <a:p>
            <a:pPr marL="457200"/>
            <a:endParaRPr lang="en-US" sz="3200" dirty="0">
              <a:ea typeface="Calibri"/>
              <a:cs typeface="Calibri"/>
            </a:endParaRPr>
          </a:p>
          <a:p>
            <a:pPr lvl="1"/>
            <a:endParaRPr lang="en-US" sz="3200" dirty="0">
              <a:solidFill>
                <a:srgbClr val="000000"/>
              </a:solidFill>
              <a:latin typeface="Calibri"/>
              <a:ea typeface="Calibri"/>
              <a:cs typeface="Calibri"/>
            </a:endParaRPr>
          </a:p>
          <a:p>
            <a:endParaRPr lang="en-US" sz="3200" dirty="0">
              <a:solidFill>
                <a:srgbClr val="374151"/>
              </a:solidFill>
              <a:latin typeface="Times New Roman"/>
              <a:ea typeface="Calibri"/>
              <a:cs typeface="Calibri"/>
            </a:endParaRPr>
          </a:p>
          <a:p>
            <a:pPr marL="285750" indent="-285750">
              <a:buFont typeface="Arial"/>
              <a:buChar char="•"/>
            </a:pPr>
            <a:endParaRPr lang="en-US" sz="3200" dirty="0">
              <a:solidFill>
                <a:srgbClr val="374151"/>
              </a:solidFill>
              <a:latin typeface="Times New Roman"/>
              <a:ea typeface="Calibri"/>
              <a:cs typeface="Calibri"/>
            </a:endParaRPr>
          </a:p>
          <a:p>
            <a:endParaRPr lang="en-US" sz="3200" dirty="0">
              <a:latin typeface="Times New Roman"/>
              <a:ea typeface="Calibri"/>
              <a:cs typeface="Calibri"/>
            </a:endParaRPr>
          </a:p>
        </p:txBody>
      </p:sp>
    </p:spTree>
    <p:extLst>
      <p:ext uri="{BB962C8B-B14F-4D97-AF65-F5344CB8AC3E}">
        <p14:creationId xmlns:p14="http://schemas.microsoft.com/office/powerpoint/2010/main" val="943964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79E9C5-0351-76C7-E4BF-0C4ECBE2F64A}"/>
              </a:ext>
            </a:extLst>
          </p:cNvPr>
          <p:cNvSpPr txBox="1"/>
          <p:nvPr/>
        </p:nvSpPr>
        <p:spPr>
          <a:xfrm>
            <a:off x="1112932" y="828696"/>
            <a:ext cx="60616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latin typeface="Times New Roman"/>
                <a:ea typeface="Calibri"/>
                <a:cs typeface="Calibri"/>
              </a:rPr>
              <a:t>Technology Stack</a:t>
            </a:r>
          </a:p>
        </p:txBody>
      </p:sp>
      <p:sp>
        <p:nvSpPr>
          <p:cNvPr id="3" name="TextBox 2">
            <a:extLst>
              <a:ext uri="{FF2B5EF4-FFF2-40B4-BE49-F238E27FC236}">
                <a16:creationId xmlns:a16="http://schemas.microsoft.com/office/drawing/2014/main" id="{73722914-585C-BED9-DF5C-ADA51E43C961}"/>
              </a:ext>
            </a:extLst>
          </p:cNvPr>
          <p:cNvSpPr txBox="1"/>
          <p:nvPr/>
        </p:nvSpPr>
        <p:spPr>
          <a:xfrm>
            <a:off x="1576955" y="2007810"/>
            <a:ext cx="15921780" cy="82791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374151"/>
                </a:solidFill>
                <a:latin typeface="Times New Roman"/>
                <a:ea typeface="__Inter_aaf875"/>
                <a:cs typeface="__Inter_aaf875"/>
              </a:rPr>
              <a:t>The list of technologies, frameworks, and tools that could be chosen for development:</a:t>
            </a:r>
          </a:p>
          <a:p>
            <a:r>
              <a:rPr lang="en-US" sz="2800" dirty="0">
                <a:solidFill>
                  <a:srgbClr val="374151"/>
                </a:solidFill>
                <a:ea typeface="+mn-lt"/>
                <a:cs typeface="+mn-lt"/>
              </a:rPr>
              <a:t>Here's a concise technology stack for building a machine learning model to understand clouds using satellite images:</a:t>
            </a:r>
            <a:endParaRPr lang="en-US" dirty="0"/>
          </a:p>
          <a:p>
            <a:pPr marL="285750" indent="-285750">
              <a:buFont typeface="Arial"/>
              <a:buChar char="•"/>
            </a:pPr>
            <a:r>
              <a:rPr lang="en-US" sz="2800" b="1" dirty="0">
                <a:solidFill>
                  <a:srgbClr val="374151"/>
                </a:solidFill>
                <a:ea typeface="+mn-lt"/>
                <a:cs typeface="+mn-lt"/>
              </a:rPr>
              <a:t>Data Acquisition and Storage:</a:t>
            </a:r>
            <a:endParaRPr lang="en-US" b="1" dirty="0">
              <a:ea typeface="+mn-lt"/>
              <a:cs typeface="+mn-lt"/>
            </a:endParaRPr>
          </a:p>
          <a:p>
            <a:pPr marL="742950" lvl="1" indent="-285750">
              <a:buFont typeface="Arial"/>
              <a:buChar char="•"/>
            </a:pPr>
            <a:r>
              <a:rPr lang="en-US" sz="2800" dirty="0">
                <a:solidFill>
                  <a:srgbClr val="374151"/>
                </a:solidFill>
                <a:ea typeface="+mn-lt"/>
                <a:cs typeface="+mn-lt"/>
              </a:rPr>
              <a:t>APIs from NASA </a:t>
            </a:r>
            <a:r>
              <a:rPr lang="en-US" sz="2800" dirty="0" err="1">
                <a:solidFill>
                  <a:srgbClr val="374151"/>
                </a:solidFill>
                <a:ea typeface="+mn-lt"/>
                <a:cs typeface="+mn-lt"/>
              </a:rPr>
              <a:t>WorldView</a:t>
            </a:r>
            <a:r>
              <a:rPr lang="en-US" sz="2800" dirty="0">
                <a:solidFill>
                  <a:srgbClr val="374151"/>
                </a:solidFill>
                <a:ea typeface="+mn-lt"/>
                <a:cs typeface="+mn-lt"/>
              </a:rPr>
              <a:t>, Kaggle Understanding clouds dataset</a:t>
            </a:r>
            <a:endParaRPr lang="en-US" dirty="0"/>
          </a:p>
          <a:p>
            <a:pPr marL="742950" lvl="1" indent="-285750">
              <a:buFont typeface="Arial"/>
              <a:buChar char="•"/>
            </a:pPr>
            <a:r>
              <a:rPr lang="en-US" sz="2800" dirty="0">
                <a:solidFill>
                  <a:srgbClr val="374151"/>
                </a:solidFill>
                <a:ea typeface="+mn-lt"/>
                <a:cs typeface="+mn-lt"/>
              </a:rPr>
              <a:t>Cloud storage (AWS S3, Google Cloud Storage)</a:t>
            </a:r>
            <a:endParaRPr lang="en-US" dirty="0">
              <a:ea typeface="+mn-lt"/>
              <a:cs typeface="+mn-lt"/>
            </a:endParaRPr>
          </a:p>
          <a:p>
            <a:pPr marL="285750" indent="-285750">
              <a:buFont typeface="Arial"/>
              <a:buChar char="•"/>
            </a:pPr>
            <a:r>
              <a:rPr lang="en-US" sz="2800" b="1" dirty="0">
                <a:solidFill>
                  <a:srgbClr val="374151"/>
                </a:solidFill>
                <a:ea typeface="+mn-lt"/>
                <a:cs typeface="+mn-lt"/>
              </a:rPr>
              <a:t>Data Preprocessing:</a:t>
            </a:r>
            <a:endParaRPr lang="en-US" b="1" dirty="0">
              <a:ea typeface="+mn-lt"/>
              <a:cs typeface="+mn-lt"/>
            </a:endParaRPr>
          </a:p>
          <a:p>
            <a:pPr marL="742950" lvl="1" indent="-285750">
              <a:buFont typeface="Arial"/>
              <a:buChar char="•"/>
            </a:pPr>
            <a:r>
              <a:rPr lang="en-US" sz="2800" dirty="0">
                <a:solidFill>
                  <a:srgbClr val="374151"/>
                </a:solidFill>
                <a:ea typeface="+mn-lt"/>
                <a:cs typeface="+mn-lt"/>
              </a:rPr>
              <a:t>OpenCV, encode utilities for image processing</a:t>
            </a:r>
          </a:p>
          <a:p>
            <a:pPr marL="742950" lvl="1" indent="-285750">
              <a:buFont typeface="Arial"/>
              <a:buChar char="•"/>
            </a:pPr>
            <a:r>
              <a:rPr lang="en-US" sz="2800" dirty="0">
                <a:solidFill>
                  <a:srgbClr val="374151"/>
                </a:solidFill>
                <a:ea typeface="+mn-lt"/>
                <a:cs typeface="+mn-lt"/>
              </a:rPr>
              <a:t>Dice coefficient for the model evaluation</a:t>
            </a:r>
            <a:endParaRPr lang="en-US" dirty="0"/>
          </a:p>
          <a:p>
            <a:pPr marL="285750" indent="-285750">
              <a:buFont typeface="Arial"/>
              <a:buChar char="•"/>
            </a:pPr>
            <a:r>
              <a:rPr lang="en-US" sz="2800" b="1" dirty="0">
                <a:solidFill>
                  <a:srgbClr val="374151"/>
                </a:solidFill>
                <a:ea typeface="+mn-lt"/>
                <a:cs typeface="+mn-lt"/>
              </a:rPr>
              <a:t>Machine Learning Framework:</a:t>
            </a:r>
            <a:endParaRPr lang="en-US" b="1" dirty="0">
              <a:ea typeface="+mn-lt"/>
              <a:cs typeface="+mn-lt"/>
            </a:endParaRPr>
          </a:p>
          <a:p>
            <a:pPr marL="742950" lvl="1" indent="-285750">
              <a:buFont typeface="Arial"/>
              <a:buChar char="•"/>
            </a:pPr>
            <a:r>
              <a:rPr lang="en-US" sz="2800" dirty="0">
                <a:solidFill>
                  <a:srgbClr val="374151"/>
                </a:solidFill>
                <a:ea typeface="+mn-lt"/>
                <a:cs typeface="+mn-lt"/>
              </a:rPr>
              <a:t>TensorFlow </a:t>
            </a:r>
            <a:r>
              <a:rPr lang="en-US" sz="2800" dirty="0" err="1">
                <a:solidFill>
                  <a:srgbClr val="374151"/>
                </a:solidFill>
                <a:ea typeface="+mn-lt"/>
                <a:cs typeface="+mn-lt"/>
              </a:rPr>
              <a:t>Keras</a:t>
            </a:r>
            <a:r>
              <a:rPr lang="en-US" sz="2800" dirty="0">
                <a:solidFill>
                  <a:srgbClr val="374151"/>
                </a:solidFill>
                <a:ea typeface="+mn-lt"/>
                <a:cs typeface="+mn-lt"/>
              </a:rPr>
              <a:t> </a:t>
            </a:r>
            <a:r>
              <a:rPr lang="en-US" sz="2800" dirty="0" err="1">
                <a:solidFill>
                  <a:srgbClr val="374151"/>
                </a:solidFill>
                <a:ea typeface="+mn-lt"/>
                <a:cs typeface="+mn-lt"/>
              </a:rPr>
              <a:t>Unet</a:t>
            </a:r>
            <a:r>
              <a:rPr lang="en-US" sz="2800" dirty="0">
                <a:solidFill>
                  <a:srgbClr val="374151"/>
                </a:solidFill>
                <a:ea typeface="+mn-lt"/>
                <a:cs typeface="+mn-lt"/>
              </a:rPr>
              <a:t> for building and </a:t>
            </a:r>
            <a:r>
              <a:rPr lang="en-US" sz="2800">
                <a:solidFill>
                  <a:srgbClr val="374151"/>
                </a:solidFill>
                <a:ea typeface="+mn-lt"/>
                <a:cs typeface="+mn-lt"/>
              </a:rPr>
              <a:t>training model</a:t>
            </a:r>
            <a:endParaRPr lang="en-US" dirty="0"/>
          </a:p>
          <a:p>
            <a:pPr marL="285750" indent="-285750">
              <a:buFont typeface="Arial"/>
              <a:buChar char="•"/>
            </a:pPr>
            <a:r>
              <a:rPr lang="en-US" sz="2800" b="1" dirty="0">
                <a:solidFill>
                  <a:srgbClr val="374151"/>
                </a:solidFill>
                <a:ea typeface="+mn-lt"/>
                <a:cs typeface="+mn-lt"/>
              </a:rPr>
              <a:t>Cloud Computing Platform:</a:t>
            </a:r>
            <a:endParaRPr lang="en-US" b="1" dirty="0">
              <a:ea typeface="+mn-lt"/>
              <a:cs typeface="+mn-lt"/>
            </a:endParaRPr>
          </a:p>
          <a:p>
            <a:pPr marL="742950" lvl="1" indent="-285750">
              <a:buFont typeface="Arial"/>
              <a:buChar char="•"/>
            </a:pPr>
            <a:r>
              <a:rPr lang="en-US" sz="2800" dirty="0">
                <a:solidFill>
                  <a:srgbClr val="374151"/>
                </a:solidFill>
                <a:ea typeface="+mn-lt"/>
                <a:cs typeface="+mn-lt"/>
              </a:rPr>
              <a:t>Google Cloud Platform</a:t>
            </a:r>
          </a:p>
          <a:p>
            <a:pPr marL="285750" indent="-285750">
              <a:buFont typeface="Arial"/>
              <a:buChar char="•"/>
            </a:pPr>
            <a:r>
              <a:rPr lang="en-US" sz="2800" b="1" dirty="0">
                <a:solidFill>
                  <a:srgbClr val="374151"/>
                </a:solidFill>
                <a:ea typeface="+mn-lt"/>
                <a:cs typeface="+mn-lt"/>
              </a:rPr>
              <a:t>Visualization:</a:t>
            </a:r>
            <a:endParaRPr lang="en-US" b="1" dirty="0">
              <a:ea typeface="+mn-lt"/>
              <a:cs typeface="+mn-lt"/>
            </a:endParaRPr>
          </a:p>
          <a:p>
            <a:pPr marL="742950" lvl="1" indent="-285750">
              <a:buFont typeface="Arial"/>
              <a:buChar char="•"/>
            </a:pPr>
            <a:r>
              <a:rPr lang="en-US" sz="2800" dirty="0">
                <a:solidFill>
                  <a:srgbClr val="374151"/>
                </a:solidFill>
                <a:ea typeface="+mn-lt"/>
                <a:cs typeface="+mn-lt"/>
              </a:rPr>
              <a:t>Matplotlib</a:t>
            </a:r>
          </a:p>
          <a:p>
            <a:pPr lvl="1"/>
            <a:endParaRPr lang="en-US" sz="2800" b="1" dirty="0">
              <a:solidFill>
                <a:srgbClr val="374151"/>
              </a:solidFill>
              <a:ea typeface="Calibri"/>
              <a:cs typeface="Calibri"/>
            </a:endParaRPr>
          </a:p>
          <a:p>
            <a:endParaRPr lang="en-US" sz="2800" b="1" dirty="0">
              <a:solidFill>
                <a:srgbClr val="374151"/>
              </a:solidFill>
              <a:latin typeface="Times New Roman"/>
              <a:ea typeface="Calibri"/>
              <a:cs typeface="Calibri"/>
            </a:endParaRPr>
          </a:p>
          <a:p>
            <a:endParaRPr lang="en-US" sz="2800" dirty="0">
              <a:solidFill>
                <a:srgbClr val="374151"/>
              </a:solidFill>
              <a:latin typeface="Times New Roman"/>
              <a:ea typeface="Calibri"/>
              <a:cs typeface="Calibri"/>
            </a:endParaRPr>
          </a:p>
          <a:p>
            <a:endParaRPr lang="en-US" sz="2800" dirty="0">
              <a:solidFill>
                <a:srgbClr val="374151"/>
              </a:solidFill>
              <a:latin typeface="Times New Roman"/>
              <a:ea typeface="Calibri"/>
              <a:cs typeface="Times New Roman"/>
            </a:endParaRPr>
          </a:p>
        </p:txBody>
      </p:sp>
    </p:spTree>
    <p:extLst>
      <p:ext uri="{BB962C8B-B14F-4D97-AF65-F5344CB8AC3E}">
        <p14:creationId xmlns:p14="http://schemas.microsoft.com/office/powerpoint/2010/main" val="25038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4BD66E-8838-9B26-B39D-231DB634ED77}"/>
              </a:ext>
            </a:extLst>
          </p:cNvPr>
          <p:cNvSpPr txBox="1"/>
          <p:nvPr/>
        </p:nvSpPr>
        <p:spPr>
          <a:xfrm>
            <a:off x="5472752" y="4012442"/>
            <a:ext cx="9007523" cy="1569660"/>
          </a:xfrm>
          <a:prstGeom prst="rect">
            <a:avLst/>
          </a:prstGeom>
          <a:noFill/>
        </p:spPr>
        <p:txBody>
          <a:bodyPr wrap="square" rtlCol="0">
            <a:spAutoFit/>
          </a:bodyPr>
          <a:lstStyle/>
          <a:p>
            <a:r>
              <a:rPr lang="en-IN" sz="9600" dirty="0"/>
              <a:t>Thank You</a:t>
            </a:r>
          </a:p>
        </p:txBody>
      </p:sp>
    </p:spTree>
    <p:extLst>
      <p:ext uri="{BB962C8B-B14F-4D97-AF65-F5344CB8AC3E}">
        <p14:creationId xmlns:p14="http://schemas.microsoft.com/office/powerpoint/2010/main" val="22409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30550"/>
            <a:ext cx="3863725" cy="10431661"/>
            <a:chOff x="0" y="-38100"/>
            <a:chExt cx="1017606" cy="2747433"/>
          </a:xfrm>
        </p:grpSpPr>
        <p:sp>
          <p:nvSpPr>
            <p:cNvPr id="3" name="Freeform 3"/>
            <p:cNvSpPr/>
            <p:nvPr/>
          </p:nvSpPr>
          <p:spPr>
            <a:xfrm>
              <a:off x="0" y="0"/>
              <a:ext cx="1017606" cy="2709333"/>
            </a:xfrm>
            <a:custGeom>
              <a:avLst/>
              <a:gdLst/>
              <a:ahLst/>
              <a:cxnLst/>
              <a:rect l="l" t="t" r="r" b="b"/>
              <a:pathLst>
                <a:path w="1017606" h="2709333">
                  <a:moveTo>
                    <a:pt x="0" y="0"/>
                  </a:moveTo>
                  <a:lnTo>
                    <a:pt x="1017606" y="0"/>
                  </a:lnTo>
                  <a:lnTo>
                    <a:pt x="1017606" y="2709333"/>
                  </a:lnTo>
                  <a:lnTo>
                    <a:pt x="0" y="2709333"/>
                  </a:lnTo>
                  <a:close/>
                </a:path>
              </a:pathLst>
            </a:custGeom>
            <a:solidFill>
              <a:srgbClr val="DADFD2"/>
            </a:solidFill>
          </p:spPr>
        </p:sp>
        <p:sp>
          <p:nvSpPr>
            <p:cNvPr id="4" name="TextBox 4"/>
            <p:cNvSpPr txBox="1"/>
            <p:nvPr/>
          </p:nvSpPr>
          <p:spPr>
            <a:xfrm>
              <a:off x="0" y="-38100"/>
              <a:ext cx="1017606"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157736" y="1089756"/>
            <a:ext cx="9545150" cy="1017073"/>
          </a:xfrm>
          <a:prstGeom prst="rect">
            <a:avLst/>
          </a:prstGeom>
        </p:spPr>
        <p:txBody>
          <a:bodyPr wrap="square" lIns="0" tIns="0" rIns="0" bIns="0" rtlCol="0" anchor="t">
            <a:spAutoFit/>
          </a:bodyPr>
          <a:lstStyle/>
          <a:p>
            <a:pPr>
              <a:lnSpc>
                <a:spcPts val="8712"/>
              </a:lnSpc>
            </a:pPr>
            <a:r>
              <a:rPr lang="en-US" sz="6223" spc="622">
                <a:solidFill>
                  <a:srgbClr val="000000"/>
                </a:solidFill>
                <a:latin typeface="Playfair Display"/>
              </a:rPr>
              <a:t>EXISTING SYSTEMS: </a:t>
            </a:r>
          </a:p>
        </p:txBody>
      </p:sp>
      <p:sp>
        <p:nvSpPr>
          <p:cNvPr id="6" name="TextBox 6"/>
          <p:cNvSpPr txBox="1"/>
          <p:nvPr/>
        </p:nvSpPr>
        <p:spPr>
          <a:xfrm>
            <a:off x="4569500" y="2568191"/>
            <a:ext cx="12689800" cy="6357510"/>
          </a:xfrm>
          <a:prstGeom prst="rect">
            <a:avLst/>
          </a:prstGeom>
        </p:spPr>
        <p:txBody>
          <a:bodyPr wrap="square" lIns="0" tIns="0" rIns="0" bIns="0" rtlCol="0" anchor="t">
            <a:spAutoFit/>
          </a:bodyPr>
          <a:lstStyle/>
          <a:p>
            <a:pPr algn="just">
              <a:lnSpc>
                <a:spcPts val="6337"/>
              </a:lnSpc>
              <a:spcBef>
                <a:spcPct val="0"/>
              </a:spcBef>
            </a:pPr>
            <a:r>
              <a:rPr lang="en-US" sz="3200" dirty="0"/>
              <a:t>Existing systems for cloud classification from satellite images primarily use traditional image processing techniques combined with machine learning models. These systems, developed by meteorological agencies and research institutions, involve steps like image acquisition, preprocessing, and feature extraction before applying machine learning algorithms. These tools are also integrated into broader applications, such as weather forecasting and agricultural practices, to improve accuracy and decision-making in these fields.</a:t>
            </a:r>
          </a:p>
          <a:p>
            <a:pPr algn="just">
              <a:lnSpc>
                <a:spcPts val="6337"/>
              </a:lnSpc>
              <a:spcBef>
                <a:spcPct val="0"/>
              </a:spcBef>
            </a:pPr>
            <a:endParaRPr lang="en-US" sz="3200" dirty="0">
              <a:latin typeface="Times New Roman"/>
              <a:ea typeface="+mn-lt"/>
              <a:cs typeface="+mn-lt"/>
            </a:endParaRPr>
          </a:p>
        </p:txBody>
      </p:sp>
      <p:pic>
        <p:nvPicPr>
          <p:cNvPr id="10" name="Picture 9" descr="5,072,106 Clouds Stock Photos - Free &amp; Royalty-Free Stock Photos from  Dreamstime">
            <a:extLst>
              <a:ext uri="{FF2B5EF4-FFF2-40B4-BE49-F238E27FC236}">
                <a16:creationId xmlns:a16="http://schemas.microsoft.com/office/drawing/2014/main" id="{EEFCAD2A-D18A-2BEB-9ADC-C4D1F2910325}"/>
              </a:ext>
            </a:extLst>
          </p:cNvPr>
          <p:cNvPicPr>
            <a:picLocks noChangeAspect="1"/>
          </p:cNvPicPr>
          <p:nvPr/>
        </p:nvPicPr>
        <p:blipFill>
          <a:blip r:embed="rId2"/>
          <a:stretch>
            <a:fillRect/>
          </a:stretch>
        </p:blipFill>
        <p:spPr>
          <a:xfrm>
            <a:off x="8627" y="669561"/>
            <a:ext cx="3843066" cy="26074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78200" y="819781"/>
            <a:ext cx="10092021" cy="1103257"/>
          </a:xfrm>
          <a:prstGeom prst="rect">
            <a:avLst/>
          </a:prstGeom>
        </p:spPr>
        <p:txBody>
          <a:bodyPr lIns="0" tIns="0" rIns="0" bIns="0" rtlCol="0" anchor="t">
            <a:spAutoFit/>
          </a:bodyPr>
          <a:lstStyle/>
          <a:p>
            <a:pPr>
              <a:lnSpc>
                <a:spcPts val="9084"/>
              </a:lnSpc>
            </a:pPr>
            <a:r>
              <a:rPr lang="en-US" sz="6489" spc="648" dirty="0">
                <a:solidFill>
                  <a:srgbClr val="000000"/>
                </a:solidFill>
                <a:latin typeface="Playfair Display"/>
              </a:rPr>
              <a:t>PROPOSED SYSTEM:</a:t>
            </a:r>
          </a:p>
        </p:txBody>
      </p:sp>
      <p:sp>
        <p:nvSpPr>
          <p:cNvPr id="3" name="TextBox 3"/>
          <p:cNvSpPr txBox="1"/>
          <p:nvPr/>
        </p:nvSpPr>
        <p:spPr>
          <a:xfrm>
            <a:off x="1198410" y="1596345"/>
            <a:ext cx="11534210" cy="8395888"/>
          </a:xfrm>
          <a:prstGeom prst="rect">
            <a:avLst/>
          </a:prstGeom>
        </p:spPr>
        <p:txBody>
          <a:bodyPr wrap="square" lIns="0" tIns="0" rIns="0" bIns="0" rtlCol="0" anchor="t">
            <a:spAutoFit/>
          </a:bodyPr>
          <a:lstStyle/>
          <a:p>
            <a:pPr algn="just">
              <a:lnSpc>
                <a:spcPts val="5533"/>
              </a:lnSpc>
              <a:spcBef>
                <a:spcPct val="0"/>
              </a:spcBef>
            </a:pPr>
            <a:r>
              <a:rPr lang="en-US" sz="3200" dirty="0">
                <a:ea typeface="+mn-lt"/>
                <a:cs typeface="+mn-lt"/>
              </a:rPr>
              <a:t>The proposed system aims to enhance cloud classification and understanding using high-resolution satellite images through advanced machine learning (ML) models.  Image preprocessing steps, including calibration, georeferencing, and cloud masking, ensure high-quality inputs. The system employs deep learning architectures, such as convolutional neural networks (CNNs), combined with transfer learning to extract detailed cloud features and improve classification accuracy. Annotated datasets and cross-validation techniques ensure robust model training and validation.. This approach addresses existing limitations by providing accurate, scalable, and real-time cloud analysis, benefiting meteorological and climate research applications.</a:t>
            </a:r>
            <a:endParaRPr lang="en-US" dirty="0"/>
          </a:p>
        </p:txBody>
      </p:sp>
      <p:grpSp>
        <p:nvGrpSpPr>
          <p:cNvPr id="4" name="Group 4"/>
          <p:cNvGrpSpPr/>
          <p:nvPr/>
        </p:nvGrpSpPr>
        <p:grpSpPr>
          <a:xfrm>
            <a:off x="13045210" y="-144661"/>
            <a:ext cx="5242790" cy="3230761"/>
            <a:chOff x="0" y="-38100"/>
            <a:chExt cx="1380817" cy="850900"/>
          </a:xfrm>
        </p:grpSpPr>
        <p:sp>
          <p:nvSpPr>
            <p:cNvPr id="5" name="Freeform 5"/>
            <p:cNvSpPr/>
            <p:nvPr/>
          </p:nvSpPr>
          <p:spPr>
            <a:xfrm>
              <a:off x="0" y="0"/>
              <a:ext cx="1380817" cy="812800"/>
            </a:xfrm>
            <a:custGeom>
              <a:avLst/>
              <a:gdLst/>
              <a:ahLst/>
              <a:cxnLst/>
              <a:rect l="l" t="t" r="r" b="b"/>
              <a:pathLst>
                <a:path w="1380817" h="812800">
                  <a:moveTo>
                    <a:pt x="0" y="0"/>
                  </a:moveTo>
                  <a:lnTo>
                    <a:pt x="1380817" y="0"/>
                  </a:lnTo>
                  <a:lnTo>
                    <a:pt x="1380817" y="812800"/>
                  </a:lnTo>
                  <a:lnTo>
                    <a:pt x="0" y="812800"/>
                  </a:lnTo>
                  <a:close/>
                </a:path>
              </a:pathLst>
            </a:custGeom>
            <a:solidFill>
              <a:srgbClr val="DADFD2"/>
            </a:solidFill>
          </p:spPr>
        </p:sp>
        <p:sp>
          <p:nvSpPr>
            <p:cNvPr id="6" name="TextBox 6"/>
            <p:cNvSpPr txBox="1"/>
            <p:nvPr/>
          </p:nvSpPr>
          <p:spPr>
            <a:xfrm>
              <a:off x="0" y="-38100"/>
              <a:ext cx="1380817" cy="850900"/>
            </a:xfrm>
            <a:prstGeom prst="rect">
              <a:avLst/>
            </a:prstGeom>
          </p:spPr>
          <p:txBody>
            <a:bodyPr lIns="50800" tIns="50800" rIns="50800" bIns="50800" rtlCol="0" anchor="ctr"/>
            <a:lstStyle/>
            <a:p>
              <a:pPr algn="ctr">
                <a:lnSpc>
                  <a:spcPts val="2659"/>
                </a:lnSpc>
              </a:pPr>
              <a:endParaRPr/>
            </a:p>
          </p:txBody>
        </p:sp>
      </p:grpSp>
      <p:pic>
        <p:nvPicPr>
          <p:cNvPr id="9" name="Picture 8" descr="80,000+ Best Clouds Photos · 100% Free ...">
            <a:extLst>
              <a:ext uri="{FF2B5EF4-FFF2-40B4-BE49-F238E27FC236}">
                <a16:creationId xmlns:a16="http://schemas.microsoft.com/office/drawing/2014/main" id="{7A835452-5A6D-61B6-5DEE-E71C95502E93}"/>
              </a:ext>
            </a:extLst>
          </p:cNvPr>
          <p:cNvPicPr>
            <a:picLocks noChangeAspect="1"/>
          </p:cNvPicPr>
          <p:nvPr/>
        </p:nvPicPr>
        <p:blipFill>
          <a:blip r:embed="rId2"/>
          <a:stretch>
            <a:fillRect/>
          </a:stretch>
        </p:blipFill>
        <p:spPr>
          <a:xfrm>
            <a:off x="12852830" y="233993"/>
            <a:ext cx="5435170" cy="44576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02FF0C-6A16-3D2B-3972-A3C325815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945" y="735273"/>
            <a:ext cx="11013743" cy="8816454"/>
          </a:xfrm>
          <a:prstGeom prst="rect">
            <a:avLst/>
          </a:prstGeom>
        </p:spPr>
      </p:pic>
      <p:sp>
        <p:nvSpPr>
          <p:cNvPr id="2" name="TextBox 1">
            <a:extLst>
              <a:ext uri="{FF2B5EF4-FFF2-40B4-BE49-F238E27FC236}">
                <a16:creationId xmlns:a16="http://schemas.microsoft.com/office/drawing/2014/main" id="{AB3152D4-59E0-CECF-60FB-D9403EBD3E5F}"/>
              </a:ext>
            </a:extLst>
          </p:cNvPr>
          <p:cNvSpPr txBox="1"/>
          <p:nvPr/>
        </p:nvSpPr>
        <p:spPr>
          <a:xfrm>
            <a:off x="1091821" y="1241946"/>
            <a:ext cx="4544704" cy="769441"/>
          </a:xfrm>
          <a:prstGeom prst="rect">
            <a:avLst/>
          </a:prstGeom>
          <a:noFill/>
        </p:spPr>
        <p:txBody>
          <a:bodyPr wrap="square" rtlCol="0">
            <a:spAutoFit/>
          </a:bodyPr>
          <a:lstStyle/>
          <a:p>
            <a:r>
              <a:rPr lang="en-IN" sz="4400" b="1" dirty="0"/>
              <a:t>Literature Review: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BDDBAA-F884-E236-5B81-632187E16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817" y="777922"/>
            <a:ext cx="9560778" cy="88710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E6F146-72ED-1C4B-301E-FA687B738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591" y="900752"/>
            <a:ext cx="9109213" cy="86799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ABEE5-F54B-1C1F-8F59-CC7B50759C7F}"/>
              </a:ext>
            </a:extLst>
          </p:cNvPr>
          <p:cNvSpPr txBox="1"/>
          <p:nvPr/>
        </p:nvSpPr>
        <p:spPr>
          <a:xfrm>
            <a:off x="1186971" y="877588"/>
            <a:ext cx="81107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latin typeface="Times New Roman"/>
                <a:ea typeface="Calibri"/>
                <a:cs typeface="Calibri"/>
              </a:rPr>
              <a:t>Requirement Verification</a:t>
            </a:r>
            <a:endParaRPr lang="en-US" b="1" dirty="0"/>
          </a:p>
        </p:txBody>
      </p:sp>
      <p:sp>
        <p:nvSpPr>
          <p:cNvPr id="3" name="TextBox 2">
            <a:extLst>
              <a:ext uri="{FF2B5EF4-FFF2-40B4-BE49-F238E27FC236}">
                <a16:creationId xmlns:a16="http://schemas.microsoft.com/office/drawing/2014/main" id="{2A48C11E-024F-E23B-4091-7778EA0CE226}"/>
              </a:ext>
            </a:extLst>
          </p:cNvPr>
          <p:cNvSpPr txBox="1"/>
          <p:nvPr/>
        </p:nvSpPr>
        <p:spPr>
          <a:xfrm>
            <a:off x="1210189" y="1800918"/>
            <a:ext cx="15122104" cy="104336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Here's</a:t>
            </a:r>
            <a:r>
              <a:rPr lang="en-US" sz="3200" dirty="0">
                <a:ea typeface="+mn-lt"/>
                <a:cs typeface="+mn-lt"/>
              </a:rPr>
              <a:t> a concise component design </a:t>
            </a:r>
            <a:r>
              <a:rPr lang="en-US" sz="3200" dirty="0"/>
              <a:t>for </a:t>
            </a:r>
            <a:r>
              <a:rPr lang="en-US" sz="3200" dirty="0">
                <a:ea typeface="+mn-lt"/>
                <a:cs typeface="+mn-lt"/>
              </a:rPr>
              <a:t>building a machine learning model to understand clouds using satellite images:</a:t>
            </a:r>
            <a:endParaRPr lang="en-US" dirty="0">
              <a:ea typeface="Calibri"/>
              <a:cs typeface="Calibri"/>
            </a:endParaRPr>
          </a:p>
          <a:p>
            <a:pPr marL="285750" indent="-285750">
              <a:buFont typeface="Arial"/>
              <a:buChar char="•"/>
            </a:pPr>
            <a:r>
              <a:rPr lang="en-US" sz="3200" b="1" dirty="0">
                <a:ea typeface="+mn-lt"/>
                <a:cs typeface="+mn-lt"/>
              </a:rPr>
              <a:t>Data Acquisition and Preprocessing:</a:t>
            </a:r>
            <a:endParaRPr lang="en-US" b="1" dirty="0">
              <a:ea typeface="Calibri"/>
              <a:cs typeface="Calibri"/>
            </a:endParaRPr>
          </a:p>
          <a:p>
            <a:pPr marL="742950" lvl="1" indent="-285750">
              <a:buFont typeface="Arial"/>
              <a:buChar char="•"/>
            </a:pPr>
            <a:r>
              <a:rPr lang="en-US" sz="3200" b="1" dirty="0">
                <a:ea typeface="+mn-lt"/>
                <a:cs typeface="+mn-lt"/>
              </a:rPr>
              <a:t>Data Retrieval:</a:t>
            </a:r>
            <a:r>
              <a:rPr lang="en-US" sz="3200" dirty="0">
                <a:ea typeface="+mn-lt"/>
                <a:cs typeface="+mn-lt"/>
              </a:rPr>
              <a:t> Fetch satellite images and metadata from sources like NASA or commercial providers.</a:t>
            </a:r>
            <a:endParaRPr lang="en-US" dirty="0">
              <a:ea typeface="+mn-lt"/>
              <a:cs typeface="+mn-lt"/>
            </a:endParaRPr>
          </a:p>
          <a:p>
            <a:pPr marL="742950" lvl="1" indent="-285750">
              <a:buFont typeface="Arial"/>
              <a:buChar char="•"/>
            </a:pPr>
            <a:r>
              <a:rPr lang="en-US" sz="3200" b="1" dirty="0">
                <a:ea typeface="+mn-lt"/>
                <a:cs typeface="+mn-lt"/>
              </a:rPr>
              <a:t>Preprocessing:</a:t>
            </a:r>
            <a:r>
              <a:rPr lang="en-US" sz="3200" dirty="0">
                <a:ea typeface="+mn-lt"/>
                <a:cs typeface="+mn-lt"/>
              </a:rPr>
              <a:t> Enhance images, correct artifacts, and compute remote sensing indices (e.g., NDVI, NDCI).</a:t>
            </a:r>
            <a:endParaRPr lang="en-US" dirty="0">
              <a:ea typeface="Calibri"/>
              <a:cs typeface="Calibri"/>
            </a:endParaRPr>
          </a:p>
          <a:p>
            <a:pPr marL="285750" indent="-285750">
              <a:buFont typeface="Arial"/>
              <a:buChar char="•"/>
            </a:pPr>
            <a:r>
              <a:rPr lang="en-US" sz="3200" b="1" dirty="0">
                <a:ea typeface="+mn-lt"/>
                <a:cs typeface="+mn-lt"/>
              </a:rPr>
              <a:t>Feature Engineering:</a:t>
            </a:r>
            <a:endParaRPr lang="en-US" b="1" dirty="0">
              <a:ea typeface="Calibri"/>
              <a:cs typeface="Calibri"/>
            </a:endParaRPr>
          </a:p>
          <a:p>
            <a:pPr marL="742950" lvl="1" indent="-285750">
              <a:buFont typeface="Arial"/>
              <a:buChar char="•"/>
            </a:pPr>
            <a:r>
              <a:rPr lang="en-US" sz="3200" b="1" dirty="0">
                <a:ea typeface="+mn-lt"/>
                <a:cs typeface="+mn-lt"/>
              </a:rPr>
              <a:t>Feature Extraction:</a:t>
            </a:r>
            <a:r>
              <a:rPr lang="en-US" sz="3200" dirty="0">
                <a:ea typeface="+mn-lt"/>
                <a:cs typeface="+mn-lt"/>
              </a:rPr>
              <a:t> Extract cloud-relevant features (texture, shape, brightness) from preprocessed images.</a:t>
            </a:r>
            <a:endParaRPr lang="en-US" dirty="0">
              <a:ea typeface="+mn-lt"/>
              <a:cs typeface="+mn-lt"/>
            </a:endParaRPr>
          </a:p>
          <a:p>
            <a:pPr marL="285750" indent="-285750">
              <a:buFont typeface="Arial"/>
              <a:buChar char="•"/>
            </a:pPr>
            <a:r>
              <a:rPr lang="en-US" sz="3200" b="1" dirty="0">
                <a:ea typeface="+mn-lt"/>
                <a:cs typeface="+mn-lt"/>
              </a:rPr>
              <a:t>Machine Learning Model Development:</a:t>
            </a:r>
            <a:endParaRPr lang="en-US" b="1" dirty="0">
              <a:ea typeface="Calibri"/>
              <a:cs typeface="Calibri"/>
            </a:endParaRPr>
          </a:p>
          <a:p>
            <a:pPr marL="742950" lvl="1" indent="-285750">
              <a:buFont typeface="Arial"/>
              <a:buChar char="•"/>
            </a:pPr>
            <a:r>
              <a:rPr lang="en-US" sz="3200" b="1" dirty="0">
                <a:ea typeface="+mn-lt"/>
                <a:cs typeface="+mn-lt"/>
              </a:rPr>
              <a:t>Model Selection:</a:t>
            </a:r>
            <a:r>
              <a:rPr lang="en-US" sz="3200" dirty="0">
                <a:ea typeface="+mn-lt"/>
                <a:cs typeface="+mn-lt"/>
              </a:rPr>
              <a:t> Choose and configure ML models (e.g., CNNs, SVMs) suitable for cloud classification or detection.</a:t>
            </a:r>
            <a:endParaRPr lang="en-US" dirty="0">
              <a:ea typeface="+mn-lt"/>
              <a:cs typeface="+mn-lt"/>
            </a:endParaRPr>
          </a:p>
          <a:p>
            <a:pPr marL="742950" lvl="1" indent="-285750">
              <a:buFont typeface="Arial"/>
              <a:buChar char="•"/>
            </a:pPr>
            <a:r>
              <a:rPr lang="en-US" sz="3200" b="1" dirty="0">
                <a:ea typeface="+mn-lt"/>
                <a:cs typeface="+mn-lt"/>
              </a:rPr>
              <a:t>Training:</a:t>
            </a:r>
            <a:r>
              <a:rPr lang="en-US" sz="3200" dirty="0">
                <a:ea typeface="+mn-lt"/>
                <a:cs typeface="+mn-lt"/>
              </a:rPr>
              <a:t> Train models using labeled datasets, including hyperparameter tuning and validation.</a:t>
            </a:r>
            <a:endParaRPr lang="en-US" dirty="0">
              <a:ea typeface="+mn-lt"/>
              <a:cs typeface="+mn-lt"/>
            </a:endParaRPr>
          </a:p>
          <a:p>
            <a:pPr marL="285750" indent="-285750">
              <a:buFont typeface="Arial"/>
              <a:buChar char="•"/>
            </a:pPr>
            <a:endParaRPr lang="en-US" sz="3200" dirty="0">
              <a:ea typeface="+mn-lt"/>
              <a:cs typeface="+mn-lt"/>
            </a:endParaRPr>
          </a:p>
          <a:p>
            <a:pPr marL="457200"/>
            <a:endParaRPr lang="en-US" sz="3200" dirty="0">
              <a:ea typeface="Calibri"/>
              <a:cs typeface="Calibri"/>
            </a:endParaRPr>
          </a:p>
          <a:p>
            <a:pPr lvl="1"/>
            <a:endParaRPr lang="en-US" sz="3200" dirty="0">
              <a:solidFill>
                <a:srgbClr val="000000"/>
              </a:solidFill>
              <a:latin typeface="Calibri"/>
              <a:ea typeface="Calibri"/>
              <a:cs typeface="Calibri"/>
            </a:endParaRPr>
          </a:p>
          <a:p>
            <a:endParaRPr lang="en-US" sz="3200" dirty="0">
              <a:solidFill>
                <a:srgbClr val="374151"/>
              </a:solidFill>
              <a:latin typeface="Times New Roman"/>
              <a:ea typeface="Calibri"/>
              <a:cs typeface="Calibri"/>
            </a:endParaRPr>
          </a:p>
          <a:p>
            <a:pPr marL="285750" indent="-285750">
              <a:buFont typeface="Arial"/>
              <a:buChar char="•"/>
            </a:pPr>
            <a:endParaRPr lang="en-US" sz="3200" dirty="0">
              <a:solidFill>
                <a:srgbClr val="374151"/>
              </a:solidFill>
              <a:latin typeface="Times New Roman"/>
              <a:ea typeface="Calibri"/>
              <a:cs typeface="Calibri"/>
            </a:endParaRPr>
          </a:p>
          <a:p>
            <a:endParaRPr lang="en-US" sz="3200" dirty="0">
              <a:latin typeface="Times New Roman"/>
              <a:ea typeface="Calibri"/>
              <a:cs typeface="Calibri"/>
            </a:endParaRPr>
          </a:p>
        </p:txBody>
      </p:sp>
    </p:spTree>
    <p:extLst>
      <p:ext uri="{BB962C8B-B14F-4D97-AF65-F5344CB8AC3E}">
        <p14:creationId xmlns:p14="http://schemas.microsoft.com/office/powerpoint/2010/main" val="1637513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48C11E-024F-E23B-4091-7778EA0CE226}"/>
              </a:ext>
            </a:extLst>
          </p:cNvPr>
          <p:cNvSpPr txBox="1"/>
          <p:nvPr/>
        </p:nvSpPr>
        <p:spPr>
          <a:xfrm>
            <a:off x="1210189" y="1800918"/>
            <a:ext cx="15122104" cy="84638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t>Functional Requirements</a:t>
            </a:r>
          </a:p>
          <a:p>
            <a:endParaRPr lang="en-US" sz="4800" b="1" dirty="0"/>
          </a:p>
          <a:p>
            <a:pPr>
              <a:buFont typeface="+mj-lt"/>
              <a:buAutoNum type="arabicPeriod"/>
            </a:pPr>
            <a:r>
              <a:rPr lang="en-US" sz="3200" b="1" dirty="0"/>
              <a:t>Data Pre-Processing</a:t>
            </a:r>
            <a:endParaRPr lang="en-US" sz="3200" dirty="0"/>
          </a:p>
          <a:p>
            <a:pPr marL="742950" lvl="1" indent="-285750">
              <a:buFont typeface="+mj-lt"/>
              <a:buAutoNum type="arabicPeriod"/>
            </a:pPr>
            <a:r>
              <a:rPr lang="en-US" sz="3200" dirty="0"/>
              <a:t>The model takes images from the user and pre-process them into required dimensions.</a:t>
            </a:r>
          </a:p>
          <a:p>
            <a:pPr>
              <a:buFont typeface="+mj-lt"/>
              <a:buAutoNum type="arabicPeriod"/>
            </a:pPr>
            <a:r>
              <a:rPr lang="en-US" sz="3200" b="1" dirty="0"/>
              <a:t>Classification</a:t>
            </a:r>
            <a:endParaRPr lang="en-US" sz="3200" dirty="0"/>
          </a:p>
          <a:p>
            <a:pPr marL="742950" lvl="1" indent="-285750">
              <a:buFont typeface="+mj-lt"/>
              <a:buAutoNum type="arabicPeriod"/>
            </a:pPr>
            <a:r>
              <a:rPr lang="en-US" sz="3200" dirty="0"/>
              <a:t>The model classifies the given input images from the user into the specified classes.</a:t>
            </a:r>
          </a:p>
          <a:p>
            <a:pPr>
              <a:buFont typeface="+mj-lt"/>
              <a:buAutoNum type="arabicPeriod"/>
            </a:pPr>
            <a:r>
              <a:rPr lang="en-US" sz="3200" b="1" dirty="0"/>
              <a:t>History</a:t>
            </a:r>
          </a:p>
          <a:p>
            <a:pPr marL="742950" lvl="1" indent="-285750">
              <a:buFont typeface="+mj-lt"/>
              <a:buAutoNum type="arabicPeriod"/>
            </a:pPr>
            <a:r>
              <a:rPr lang="en-US" sz="3200" dirty="0"/>
              <a:t>The system maintains the previous 10 search records for easy access and experience.</a:t>
            </a:r>
          </a:p>
          <a:p>
            <a:pPr>
              <a:buFont typeface="+mj-lt"/>
              <a:buAutoNum type="arabicPeriod"/>
            </a:pPr>
            <a:r>
              <a:rPr lang="en-US" sz="3200" b="1" dirty="0"/>
              <a:t>Responsive Design</a:t>
            </a:r>
            <a:endParaRPr lang="en-US" sz="3200" dirty="0"/>
          </a:p>
          <a:p>
            <a:pPr marL="742950" lvl="1" indent="-285750">
              <a:buFont typeface="+mj-lt"/>
              <a:buAutoNum type="arabicPeriod"/>
            </a:pPr>
            <a:r>
              <a:rPr lang="en-US" sz="3200" dirty="0"/>
              <a:t>The interface should be accessible and usable on various devices, including desktops, tablets, and smartphones.</a:t>
            </a:r>
            <a:endParaRPr lang="en-US" sz="3200" dirty="0">
              <a:ea typeface="+mn-lt"/>
              <a:cs typeface="+mn-lt"/>
            </a:endParaRPr>
          </a:p>
          <a:p>
            <a:pPr marL="457200"/>
            <a:endParaRPr lang="en-US" sz="3200" dirty="0">
              <a:ea typeface="Calibri"/>
              <a:cs typeface="Calibri"/>
            </a:endParaRPr>
          </a:p>
          <a:p>
            <a:pPr lvl="1"/>
            <a:endParaRPr lang="en-US" sz="3200" dirty="0">
              <a:solidFill>
                <a:srgbClr val="000000"/>
              </a:solidFill>
              <a:latin typeface="Calibri"/>
              <a:ea typeface="Calibri"/>
              <a:cs typeface="Calibri"/>
            </a:endParaRPr>
          </a:p>
          <a:p>
            <a:endParaRPr lang="en-US" sz="3200" dirty="0">
              <a:solidFill>
                <a:srgbClr val="374151"/>
              </a:solidFill>
              <a:latin typeface="Times New Roman"/>
              <a:ea typeface="Calibri"/>
              <a:cs typeface="Calibri"/>
            </a:endParaRPr>
          </a:p>
          <a:p>
            <a:pPr marL="285750" indent="-285750">
              <a:buFont typeface="Arial"/>
              <a:buChar char="•"/>
            </a:pPr>
            <a:endParaRPr lang="en-US" sz="3200" dirty="0">
              <a:solidFill>
                <a:srgbClr val="374151"/>
              </a:solidFill>
              <a:latin typeface="Times New Roman"/>
              <a:ea typeface="Calibri"/>
              <a:cs typeface="Calibri"/>
            </a:endParaRPr>
          </a:p>
          <a:p>
            <a:endParaRPr lang="en-US" sz="3200" dirty="0">
              <a:latin typeface="Times New Roman"/>
              <a:ea typeface="Calibri"/>
              <a:cs typeface="Calibri"/>
            </a:endParaRPr>
          </a:p>
        </p:txBody>
      </p:sp>
    </p:spTree>
    <p:extLst>
      <p:ext uri="{BB962C8B-B14F-4D97-AF65-F5344CB8AC3E}">
        <p14:creationId xmlns:p14="http://schemas.microsoft.com/office/powerpoint/2010/main" val="138374861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2454</TotalTime>
  <Words>1535</Words>
  <Application>Microsoft Office PowerPoint</Application>
  <PresentationFormat>Custom</PresentationFormat>
  <Paragraphs>167</Paragraphs>
  <Slides>24</Slides>
  <Notes>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Playfair Display Bold</vt:lpstr>
      <vt:lpstr>Garamond</vt:lpstr>
      <vt:lpstr>Arial</vt:lpstr>
      <vt:lpstr>Calibri</vt:lpstr>
      <vt:lpstr>Arial,Sans-Serif</vt:lpstr>
      <vt:lpstr>Playfair Display</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Architecture :</vt:lpstr>
      <vt:lpstr>Use-Case Diagram:</vt:lpstr>
      <vt:lpstr>Component Design:</vt:lpstr>
      <vt:lpstr>Database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Minimalist Portfolio Presentation</dc:title>
  <cp:lastModifiedBy>Yogesh Telugu</cp:lastModifiedBy>
  <cp:revision>399</cp:revision>
  <dcterms:created xsi:type="dcterms:W3CDTF">2006-08-16T00:00:00Z</dcterms:created>
  <dcterms:modified xsi:type="dcterms:W3CDTF">2024-08-28T13:29:37Z</dcterms:modified>
  <dc:identifier>DAGCyEf_atI</dc:identifier>
</cp:coreProperties>
</file>